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4" r:id="rId1"/>
  </p:sldMasterIdLst>
  <p:notesMasterIdLst>
    <p:notesMasterId r:id="rId122"/>
  </p:notesMasterIdLst>
  <p:sldIdLst>
    <p:sldId id="270" r:id="rId2"/>
    <p:sldId id="293" r:id="rId3"/>
    <p:sldId id="425" r:id="rId4"/>
    <p:sldId id="536" r:id="rId5"/>
    <p:sldId id="532" r:id="rId6"/>
    <p:sldId id="433" r:id="rId7"/>
    <p:sldId id="510" r:id="rId8"/>
    <p:sldId id="979" r:id="rId9"/>
    <p:sldId id="833" r:id="rId10"/>
    <p:sldId id="595" r:id="rId11"/>
    <p:sldId id="834" r:id="rId12"/>
    <p:sldId id="835" r:id="rId13"/>
    <p:sldId id="836" r:id="rId14"/>
    <p:sldId id="837" r:id="rId15"/>
    <p:sldId id="555" r:id="rId16"/>
    <p:sldId id="556" r:id="rId17"/>
    <p:sldId id="866" r:id="rId18"/>
    <p:sldId id="867" r:id="rId19"/>
    <p:sldId id="838" r:id="rId20"/>
    <p:sldId id="558" r:id="rId21"/>
    <p:sldId id="559" r:id="rId22"/>
    <p:sldId id="844" r:id="rId23"/>
    <p:sldId id="503" r:id="rId24"/>
    <p:sldId id="505" r:id="rId25"/>
    <p:sldId id="542" r:id="rId26"/>
    <p:sldId id="550" r:id="rId27"/>
    <p:sldId id="430" r:id="rId28"/>
    <p:sldId id="431" r:id="rId29"/>
    <p:sldId id="868" r:id="rId30"/>
    <p:sldId id="840" r:id="rId31"/>
    <p:sldId id="438" r:id="rId32"/>
    <p:sldId id="441" r:id="rId33"/>
    <p:sldId id="553" r:id="rId34"/>
    <p:sldId id="569" r:id="rId35"/>
    <p:sldId id="573" r:id="rId36"/>
    <p:sldId id="576" r:id="rId37"/>
    <p:sldId id="577" r:id="rId38"/>
    <p:sldId id="579" r:id="rId39"/>
    <p:sldId id="980" r:id="rId40"/>
    <p:sldId id="873" r:id="rId41"/>
    <p:sldId id="876" r:id="rId42"/>
    <p:sldId id="881" r:id="rId43"/>
    <p:sldId id="442" r:id="rId44"/>
    <p:sldId id="904" r:id="rId45"/>
    <p:sldId id="905" r:id="rId46"/>
    <p:sldId id="885" r:id="rId47"/>
    <p:sldId id="578" r:id="rId48"/>
    <p:sldId id="889" r:id="rId49"/>
    <p:sldId id="894" r:id="rId50"/>
    <p:sldId id="895" r:id="rId51"/>
    <p:sldId id="896" r:id="rId52"/>
    <p:sldId id="897" r:id="rId53"/>
    <p:sldId id="898" r:id="rId54"/>
    <p:sldId id="899" r:id="rId55"/>
    <p:sldId id="900" r:id="rId56"/>
    <p:sldId id="901" r:id="rId57"/>
    <p:sldId id="902" r:id="rId58"/>
    <p:sldId id="981" r:id="rId59"/>
    <p:sldId id="699" r:id="rId60"/>
    <p:sldId id="907" r:id="rId61"/>
    <p:sldId id="908" r:id="rId62"/>
    <p:sldId id="909" r:id="rId63"/>
    <p:sldId id="910" r:id="rId64"/>
    <p:sldId id="911" r:id="rId65"/>
    <p:sldId id="823" r:id="rId66"/>
    <p:sldId id="824" r:id="rId67"/>
    <p:sldId id="825" r:id="rId68"/>
    <p:sldId id="826" r:id="rId69"/>
    <p:sldId id="827" r:id="rId70"/>
    <p:sldId id="712" r:id="rId71"/>
    <p:sldId id="918" r:id="rId72"/>
    <p:sldId id="919" r:id="rId73"/>
    <p:sldId id="920" r:id="rId74"/>
    <p:sldId id="982" r:id="rId75"/>
    <p:sldId id="921" r:id="rId76"/>
    <p:sldId id="922" r:id="rId77"/>
    <p:sldId id="923" r:id="rId78"/>
    <p:sldId id="924" r:id="rId79"/>
    <p:sldId id="925" r:id="rId80"/>
    <p:sldId id="926" r:id="rId81"/>
    <p:sldId id="927" r:id="rId82"/>
    <p:sldId id="928" r:id="rId83"/>
    <p:sldId id="929" r:id="rId84"/>
    <p:sldId id="930" r:id="rId85"/>
    <p:sldId id="931" r:id="rId86"/>
    <p:sldId id="932" r:id="rId87"/>
    <p:sldId id="933" r:id="rId88"/>
    <p:sldId id="934" r:id="rId89"/>
    <p:sldId id="935" r:id="rId90"/>
    <p:sldId id="936" r:id="rId91"/>
    <p:sldId id="937" r:id="rId92"/>
    <p:sldId id="938" r:id="rId93"/>
    <p:sldId id="730" r:id="rId94"/>
    <p:sldId id="731" r:id="rId95"/>
    <p:sldId id="732" r:id="rId96"/>
    <p:sldId id="734" r:id="rId97"/>
    <p:sldId id="761" r:id="rId98"/>
    <p:sldId id="762" r:id="rId99"/>
    <p:sldId id="738" r:id="rId100"/>
    <p:sldId id="739" r:id="rId101"/>
    <p:sldId id="740" r:id="rId102"/>
    <p:sldId id="755" r:id="rId103"/>
    <p:sldId id="756" r:id="rId104"/>
    <p:sldId id="757" r:id="rId105"/>
    <p:sldId id="758" r:id="rId106"/>
    <p:sldId id="759" r:id="rId107"/>
    <p:sldId id="760" r:id="rId108"/>
    <p:sldId id="763" r:id="rId109"/>
    <p:sldId id="764" r:id="rId110"/>
    <p:sldId id="830" r:id="rId111"/>
    <p:sldId id="831" r:id="rId112"/>
    <p:sldId id="765" r:id="rId113"/>
    <p:sldId id="766" r:id="rId114"/>
    <p:sldId id="767" r:id="rId115"/>
    <p:sldId id="768" r:id="rId116"/>
    <p:sldId id="977" r:id="rId117"/>
    <p:sldId id="978" r:id="rId118"/>
    <p:sldId id="772" r:id="rId119"/>
    <p:sldId id="781" r:id="rId120"/>
    <p:sldId id="864" r:id="rId121"/>
  </p:sldIdLst>
  <p:sldSz cx="10080625" cy="7559675"/>
  <p:notesSz cx="7556500" cy="10691813"/>
  <p:defaultTextStyle>
    <a:defPPr>
      <a:defRPr lang="en-GB"/>
    </a:defPPr>
    <a:lvl1pPr algn="l" defTabSz="449263" rtl="0" fontAlgn="base" hangingPunct="0">
      <a:spcBef>
        <a:spcPct val="0"/>
      </a:spcBef>
      <a:spcAft>
        <a:spcPct val="0"/>
      </a:spcAft>
      <a:buClr>
        <a:srgbClr val="000000"/>
      </a:buClr>
      <a:buSzPct val="45000"/>
      <a:buFont typeface="Wingdings" pitchFamily="2" charset="2"/>
      <a:defRPr kern="1200">
        <a:solidFill>
          <a:schemeClr val="tx1"/>
        </a:solidFill>
        <a:latin typeface="Arial" charset="0"/>
        <a:ea typeface="+mn-ea"/>
        <a:cs typeface="+mn-cs"/>
      </a:defRPr>
    </a:lvl1pPr>
    <a:lvl2pPr marL="431800" indent="-215900" algn="l" defTabSz="449263" rtl="0" fontAlgn="base" hangingPunct="0">
      <a:spcBef>
        <a:spcPct val="0"/>
      </a:spcBef>
      <a:spcAft>
        <a:spcPct val="0"/>
      </a:spcAft>
      <a:buClr>
        <a:srgbClr val="000000"/>
      </a:buClr>
      <a:buSzPct val="45000"/>
      <a:buFont typeface="Wingdings" pitchFamily="2" charset="2"/>
      <a:defRPr kern="1200">
        <a:solidFill>
          <a:schemeClr val="tx1"/>
        </a:solidFill>
        <a:latin typeface="Arial" charset="0"/>
        <a:ea typeface="+mn-ea"/>
        <a:cs typeface="+mn-cs"/>
      </a:defRPr>
    </a:lvl2pPr>
    <a:lvl3pPr marL="647700" indent="-215900" algn="l" defTabSz="449263" rtl="0" fontAlgn="base" hangingPunct="0">
      <a:spcBef>
        <a:spcPct val="0"/>
      </a:spcBef>
      <a:spcAft>
        <a:spcPct val="0"/>
      </a:spcAft>
      <a:buClr>
        <a:srgbClr val="000000"/>
      </a:buClr>
      <a:buSzPct val="45000"/>
      <a:buFont typeface="Wingdings" pitchFamily="2" charset="2"/>
      <a:defRPr kern="1200">
        <a:solidFill>
          <a:schemeClr val="tx1"/>
        </a:solidFill>
        <a:latin typeface="Arial" charset="0"/>
        <a:ea typeface="+mn-ea"/>
        <a:cs typeface="+mn-cs"/>
      </a:defRPr>
    </a:lvl3pPr>
    <a:lvl4pPr marL="863600" indent="-215900" algn="l" defTabSz="449263" rtl="0" fontAlgn="base" hangingPunct="0">
      <a:spcBef>
        <a:spcPct val="0"/>
      </a:spcBef>
      <a:spcAft>
        <a:spcPct val="0"/>
      </a:spcAft>
      <a:buClr>
        <a:srgbClr val="000000"/>
      </a:buClr>
      <a:buSzPct val="45000"/>
      <a:buFont typeface="Wingdings" pitchFamily="2" charset="2"/>
      <a:defRPr kern="1200">
        <a:solidFill>
          <a:schemeClr val="tx1"/>
        </a:solidFill>
        <a:latin typeface="Arial" charset="0"/>
        <a:ea typeface="+mn-ea"/>
        <a:cs typeface="+mn-cs"/>
      </a:defRPr>
    </a:lvl4pPr>
    <a:lvl5pPr marL="1079500" indent="-215900" algn="l" defTabSz="449263" rtl="0" fontAlgn="base" hangingPunct="0">
      <a:spcBef>
        <a:spcPct val="0"/>
      </a:spcBef>
      <a:spcAft>
        <a:spcPct val="0"/>
      </a:spcAft>
      <a:buClr>
        <a:srgbClr val="000000"/>
      </a:buClr>
      <a:buSzPct val="45000"/>
      <a:buFont typeface="Wingdings" pitchFamily="2" charset="2"/>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66" autoAdjust="0"/>
    <p:restoredTop sz="86391" autoAdjust="0"/>
  </p:normalViewPr>
  <p:slideViewPr>
    <p:cSldViewPr>
      <p:cViewPr varScale="1">
        <p:scale>
          <a:sx n="91" d="100"/>
          <a:sy n="91" d="100"/>
        </p:scale>
        <p:origin x="1698" y="96"/>
      </p:cViewPr>
      <p:guideLst>
        <p:guide orient="horz" pos="2160"/>
        <p:guide pos="2880"/>
      </p:guideLst>
    </p:cSldViewPr>
  </p:slideViewPr>
  <p:outlineViewPr>
    <p:cViewPr varScale="1">
      <p:scale>
        <a:sx n="170" d="200"/>
        <a:sy n="170" d="200"/>
      </p:scale>
      <p:origin x="0" y="2073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3.xml"/><Relationship Id="rId7" Type="http://schemas.openxmlformats.org/officeDocument/2006/relationships/slide" Target="slides/slide3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28.xml"/><Relationship Id="rId5" Type="http://schemas.openxmlformats.org/officeDocument/2006/relationships/slide" Target="slides/slide27.xml"/><Relationship Id="rId4" Type="http://schemas.openxmlformats.org/officeDocument/2006/relationships/slide" Target="slides/slide6.xml"/><Relationship Id="rId9"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
          <p:cNvSpPr>
            <a:spLocks noGrp="1" noRot="1" noChangeAspect="1" noChangeArrowheads="1"/>
          </p:cNvSpPr>
          <p:nvPr>
            <p:ph type="sldImg"/>
          </p:nvPr>
        </p:nvSpPr>
        <p:spPr bwMode="auto">
          <a:xfrm>
            <a:off x="1104900"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2025"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Font typeface="Wingdings" charset="2"/>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GB"/>
          </a:p>
        </p:txBody>
      </p:sp>
      <p:sp>
        <p:nvSpPr>
          <p:cNvPr id="2052" name="Rectangle 4"/>
          <p:cNvSpPr>
            <a:spLocks noGrp="1" noChangeArrowheads="1"/>
          </p:cNvSpPr>
          <p:nvPr>
            <p:ph type="dt"/>
          </p:nvPr>
        </p:nvSpPr>
        <p:spPr bwMode="auto">
          <a:xfrm>
            <a:off x="4276725" y="0"/>
            <a:ext cx="3276600"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buFont typeface="Wingdings" charset="2"/>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GB"/>
          </a:p>
        </p:txBody>
      </p:sp>
      <p:sp>
        <p:nvSpPr>
          <p:cNvPr id="2053" name="Rectangle 5"/>
          <p:cNvSpPr>
            <a:spLocks noGrp="1" noChangeArrowheads="1"/>
          </p:cNvSpPr>
          <p:nvPr>
            <p:ph type="ftr"/>
          </p:nvPr>
        </p:nvSpPr>
        <p:spPr bwMode="auto">
          <a:xfrm>
            <a:off x="0" y="10158413"/>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buFont typeface="Wingdings" charset="2"/>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GB"/>
          </a:p>
        </p:txBody>
      </p:sp>
      <p:sp>
        <p:nvSpPr>
          <p:cNvPr id="2054" name="Rectangle 6"/>
          <p:cNvSpPr>
            <a:spLocks noGrp="1" noChangeArrowheads="1"/>
          </p:cNvSpPr>
          <p:nvPr>
            <p:ph type="sldNum"/>
          </p:nvPr>
        </p:nvSpPr>
        <p:spPr bwMode="auto">
          <a:xfrm>
            <a:off x="4276725" y="10158413"/>
            <a:ext cx="3276600"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buFont typeface="Wingdings" charset="2"/>
              <a:buNone/>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fld id="{65730166-25A4-4C96-84F7-7A25F04BD90A}" type="slidenum">
              <a:rPr lang="en-GB"/>
              <a:pPr>
                <a:defRPr/>
              </a:pPr>
              <a:t>‹#›</a:t>
            </a:fld>
            <a:endParaRPr lang="en-GB"/>
          </a:p>
        </p:txBody>
      </p:sp>
    </p:spTree>
    <p:extLst>
      <p:ext uri="{BB962C8B-B14F-4D97-AF65-F5344CB8AC3E}">
        <p14:creationId xmlns:p14="http://schemas.microsoft.com/office/powerpoint/2010/main" val="380302129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C28B6D-EC61-4D18-BC79-712AF628DAB2}" type="slidenum">
              <a:rPr lang="en-US" smtClean="0"/>
              <a:t>35</a:t>
            </a:fld>
            <a:endParaRPr lang="en-US" dirty="0"/>
          </a:p>
        </p:txBody>
      </p:sp>
    </p:spTree>
    <p:extLst>
      <p:ext uri="{BB962C8B-B14F-4D97-AF65-F5344CB8AC3E}">
        <p14:creationId xmlns:p14="http://schemas.microsoft.com/office/powerpoint/2010/main" val="4278250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55506" cy="7559675"/>
          </a:xfrm>
          <a:prstGeom prst="rect">
            <a:avLst/>
          </a:prstGeom>
        </p:spPr>
      </p:pic>
      <p:sp>
        <p:nvSpPr>
          <p:cNvPr id="2" name="Title 1"/>
          <p:cNvSpPr>
            <a:spLocks noGrp="1"/>
          </p:cNvSpPr>
          <p:nvPr>
            <p:ph type="ctrTitle"/>
          </p:nvPr>
        </p:nvSpPr>
        <p:spPr>
          <a:xfrm>
            <a:off x="3025039" y="2165240"/>
            <a:ext cx="6299540" cy="2669216"/>
          </a:xfrm>
        </p:spPr>
        <p:txBody>
          <a:bodyPr anchor="b">
            <a:normAutofit/>
          </a:bodyPr>
          <a:lstStyle>
            <a:lvl1pPr algn="r">
              <a:defRPr sz="48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25039" y="4834459"/>
            <a:ext cx="6299540" cy="1549267"/>
          </a:xfrm>
        </p:spPr>
        <p:txBody>
          <a:bodyPr anchor="t">
            <a:normAutofit/>
          </a:bodyPr>
          <a:lstStyle>
            <a:lvl1pPr marL="0" indent="0" algn="r">
              <a:buNone/>
              <a:defRPr sz="1984" cap="all">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443954" y="6471223"/>
            <a:ext cx="1336337" cy="416482"/>
          </a:xfrm>
        </p:spPr>
        <p:txBody>
          <a:bodyPr/>
          <a:lstStyle/>
          <a:p>
            <a:r>
              <a:rPr lang="en-US" smtClean="0"/>
              <a:t>3/28/2011</a:t>
            </a:r>
            <a:endParaRPr lang="en-US" dirty="0">
              <a:solidFill>
                <a:srgbClr val="FFFFFF"/>
              </a:solidFill>
            </a:endParaRPr>
          </a:p>
        </p:txBody>
      </p:sp>
      <p:sp>
        <p:nvSpPr>
          <p:cNvPr id="5" name="Footer Placeholder 4"/>
          <p:cNvSpPr>
            <a:spLocks noGrp="1"/>
          </p:cNvSpPr>
          <p:nvPr>
            <p:ph type="ftr" sz="quarter" idx="11"/>
          </p:nvPr>
        </p:nvSpPr>
        <p:spPr>
          <a:xfrm>
            <a:off x="3025040" y="6471223"/>
            <a:ext cx="4334908" cy="416482"/>
          </a:xfrm>
        </p:spPr>
        <p:txBody>
          <a:bodyPr/>
          <a:lstStyle/>
          <a:p>
            <a:r>
              <a:rPr kumimoji="0" lang="en-US" dirty="0" smtClean="0">
                <a:solidFill>
                  <a:schemeClr val="accent1">
                    <a:tint val="20000"/>
                  </a:schemeClr>
                </a:solidFill>
              </a:rPr>
              <a:t>Copyright 2015 PI Classroom</a:t>
            </a:r>
            <a:endParaRPr kumimoji="0" lang="en-US" dirty="0">
              <a:solidFill>
                <a:schemeClr val="accent1">
                  <a:tint val="20000"/>
                </a:schemeClr>
              </a:solidFill>
            </a:endParaRPr>
          </a:p>
        </p:txBody>
      </p:sp>
      <p:sp>
        <p:nvSpPr>
          <p:cNvPr id="6" name="Slide Number Placeholder 5"/>
          <p:cNvSpPr>
            <a:spLocks noGrp="1"/>
          </p:cNvSpPr>
          <p:nvPr>
            <p:ph type="sldNum" sz="quarter" idx="12"/>
          </p:nvPr>
        </p:nvSpPr>
        <p:spPr>
          <a:xfrm>
            <a:off x="8864297" y="6471223"/>
            <a:ext cx="460282" cy="416482"/>
          </a:xfrm>
        </p:spPr>
        <p:txBody>
          <a:bodyPr/>
          <a:lstStyle/>
          <a:p>
            <a:fld id="{D5BBC35B-A44B-4119-B8DA-DE9E3DFADA20}"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194014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4032" y="5217107"/>
            <a:ext cx="8568531" cy="624724"/>
          </a:xfrm>
        </p:spPr>
        <p:txBody>
          <a:bodyPr anchor="b">
            <a:normAutofit/>
          </a:bodyPr>
          <a:lstStyle>
            <a:lvl1pPr algn="l">
              <a:defRPr sz="2205"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08063" y="1027481"/>
            <a:ext cx="7560469" cy="34888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764"/>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504032" y="5841831"/>
            <a:ext cx="8568531" cy="544226"/>
          </a:xfrm>
        </p:spPr>
        <p:txBody>
          <a:bodyPr>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3/28/2011</a:t>
            </a:r>
            <a:endParaRPr lang="en-US" sz="1100" dirty="0">
              <a:solidFill>
                <a:schemeClr val="tx1"/>
              </a:solidFill>
            </a:endParaRPr>
          </a:p>
        </p:txBody>
      </p:sp>
      <p:sp>
        <p:nvSpPr>
          <p:cNvPr id="6" name="Footer Placeholder 5"/>
          <p:cNvSpPr>
            <a:spLocks noGrp="1"/>
          </p:cNvSpPr>
          <p:nvPr>
            <p:ph type="ftr" sz="quarter" idx="11"/>
          </p:nvPr>
        </p:nvSpPr>
        <p:spPr/>
        <p:txBody>
          <a:body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62221836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4035" y="671974"/>
            <a:ext cx="8568530" cy="3443851"/>
          </a:xfrm>
        </p:spPr>
        <p:txBody>
          <a:bodyPr anchor="ctr">
            <a:normAutofit/>
          </a:bodyPr>
          <a:lstStyle>
            <a:lvl1pPr algn="l">
              <a:defRPr sz="352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4034" y="4787794"/>
            <a:ext cx="8568530" cy="1595931"/>
          </a:xfrm>
        </p:spPr>
        <p:txBody>
          <a:bodyPr anchor="ctr">
            <a:normAutofit/>
          </a:bodyPr>
          <a:lstStyle>
            <a:lvl1pPr marL="0" indent="0" algn="l">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3/28/2011</a:t>
            </a:r>
            <a:endParaRPr lang="en-US" sz="11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116379410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14" name="TextBox 13"/>
          <p:cNvSpPr txBox="1"/>
          <p:nvPr/>
        </p:nvSpPr>
        <p:spPr>
          <a:xfrm>
            <a:off x="465002" y="791588"/>
            <a:ext cx="504162"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18" dirty="0">
                <a:solidFill>
                  <a:schemeClr val="tx1"/>
                </a:solidFill>
                <a:effectLst/>
              </a:rPr>
              <a:t>“</a:t>
            </a:r>
          </a:p>
        </p:txBody>
      </p:sp>
      <p:sp>
        <p:nvSpPr>
          <p:cNvPr id="15" name="TextBox 14"/>
          <p:cNvSpPr txBox="1"/>
          <p:nvPr/>
        </p:nvSpPr>
        <p:spPr>
          <a:xfrm>
            <a:off x="8528183" y="3033208"/>
            <a:ext cx="504162"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18" dirty="0">
                <a:solidFill>
                  <a:schemeClr val="tx1"/>
                </a:solidFill>
                <a:effectLst/>
              </a:rPr>
              <a:t>”</a:t>
            </a:r>
          </a:p>
        </p:txBody>
      </p:sp>
      <p:sp>
        <p:nvSpPr>
          <p:cNvPr id="2" name="Title 1"/>
          <p:cNvSpPr>
            <a:spLocks noGrp="1"/>
          </p:cNvSpPr>
          <p:nvPr>
            <p:ph type="title"/>
          </p:nvPr>
        </p:nvSpPr>
        <p:spPr>
          <a:xfrm>
            <a:off x="969164" y="671974"/>
            <a:ext cx="7817662" cy="3023869"/>
          </a:xfrm>
        </p:spPr>
        <p:txBody>
          <a:bodyPr anchor="ctr">
            <a:normAutofit/>
          </a:bodyPr>
          <a:lstStyle>
            <a:lvl1pPr algn="l">
              <a:defRPr sz="3527"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9942" y="3695841"/>
            <a:ext cx="7580459" cy="419982"/>
          </a:xfrm>
        </p:spPr>
        <p:txBody>
          <a:bodyPr anchor="ctr">
            <a:normAutofit/>
          </a:bodyPr>
          <a:lstStyle>
            <a:lvl1pPr marL="0" indent="0">
              <a:buFontTx/>
              <a:buNone/>
              <a:defRPr sz="176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9616" y="4787794"/>
            <a:ext cx="8568531" cy="1595931"/>
          </a:xfrm>
        </p:spPr>
        <p:txBody>
          <a:bodyPr anchor="ctr">
            <a:normAutofit/>
          </a:bodyPr>
          <a:lstStyle>
            <a:lvl1pPr marL="0" indent="0" algn="l">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3/28/2011</a:t>
            </a:r>
            <a:endParaRPr lang="en-US" sz="11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202463360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4033" y="3628432"/>
            <a:ext cx="8568532" cy="1619080"/>
          </a:xfrm>
        </p:spPr>
        <p:txBody>
          <a:bodyPr anchor="b">
            <a:normAutofit/>
          </a:bodyPr>
          <a:lstStyle>
            <a:lvl1pPr algn="l">
              <a:defRPr sz="3086"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4031" y="5247512"/>
            <a:ext cx="8568533" cy="948432"/>
          </a:xfrm>
        </p:spPr>
        <p:txBody>
          <a:bodyPr anchor="t">
            <a:normAutofit/>
          </a:bodyPr>
          <a:lstStyle>
            <a:lvl1pPr marL="0" indent="0" algn="l">
              <a:buNone/>
              <a:defRPr sz="1984">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3/28/2011</a:t>
            </a:r>
            <a:endParaRPr lang="en-US" sz="11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87397975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11" name="TextBox 10"/>
          <p:cNvSpPr txBox="1"/>
          <p:nvPr/>
        </p:nvSpPr>
        <p:spPr>
          <a:xfrm>
            <a:off x="465002" y="791588"/>
            <a:ext cx="504162"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818" dirty="0">
                <a:solidFill>
                  <a:schemeClr val="tx1"/>
                </a:solidFill>
                <a:effectLst/>
              </a:rPr>
              <a:t>“</a:t>
            </a:r>
          </a:p>
        </p:txBody>
      </p:sp>
      <p:sp>
        <p:nvSpPr>
          <p:cNvPr id="16" name="TextBox 15"/>
          <p:cNvSpPr txBox="1"/>
          <p:nvPr/>
        </p:nvSpPr>
        <p:spPr>
          <a:xfrm>
            <a:off x="8528183" y="3033208"/>
            <a:ext cx="504162" cy="644607"/>
          </a:xfrm>
          <a:prstGeom prst="rect">
            <a:avLst/>
          </a:prstGeom>
        </p:spPr>
        <p:txBody>
          <a:bodyPr vert="horz" lIns="100796" tIns="50398" rIns="100796" bIns="503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818" dirty="0">
                <a:solidFill>
                  <a:schemeClr val="tx1"/>
                </a:solidFill>
                <a:effectLst/>
              </a:rPr>
              <a:t>”</a:t>
            </a:r>
          </a:p>
        </p:txBody>
      </p:sp>
      <p:sp>
        <p:nvSpPr>
          <p:cNvPr id="2" name="Title 1"/>
          <p:cNvSpPr>
            <a:spLocks noGrp="1"/>
          </p:cNvSpPr>
          <p:nvPr>
            <p:ph type="title"/>
          </p:nvPr>
        </p:nvSpPr>
        <p:spPr>
          <a:xfrm>
            <a:off x="969164" y="671974"/>
            <a:ext cx="7817662" cy="3023869"/>
          </a:xfrm>
        </p:spPr>
        <p:txBody>
          <a:bodyPr anchor="ctr">
            <a:normAutofit/>
          </a:bodyPr>
          <a:lstStyle>
            <a:lvl1pPr algn="l">
              <a:defRPr sz="3527"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04032" y="4283816"/>
            <a:ext cx="8568532" cy="979958"/>
          </a:xfrm>
        </p:spPr>
        <p:txBody>
          <a:bodyPr vert="horz" lIns="91440" tIns="45720" rIns="91440" bIns="45720" rtlCol="0" anchor="b">
            <a:normAutofit/>
          </a:bodyPr>
          <a:lstStyle>
            <a:lvl1pPr>
              <a:buNone/>
              <a:defRPr lang="en-US" sz="2205"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04032" y="5263774"/>
            <a:ext cx="8568532" cy="1119952"/>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3/28/2011</a:t>
            </a:r>
            <a:endParaRPr lang="en-US" sz="11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252919549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12014" y="671974"/>
            <a:ext cx="8568532" cy="3023869"/>
          </a:xfrm>
        </p:spPr>
        <p:txBody>
          <a:bodyPr vert="horz" lIns="91440" tIns="45720" rIns="91440" bIns="45720" rtlCol="0" anchor="ctr">
            <a:normAutofit/>
          </a:bodyPr>
          <a:lstStyle>
            <a:lvl1pPr>
              <a:defRPr lang="en-US" sz="3086"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2014" y="3863834"/>
            <a:ext cx="8568532" cy="923960"/>
          </a:xfrm>
        </p:spPr>
        <p:txBody>
          <a:bodyPr vert="horz" lIns="91440" tIns="45720" rIns="91440" bIns="45720" rtlCol="0" anchor="b">
            <a:normAutofit/>
          </a:bodyPr>
          <a:lstStyle>
            <a:lvl1pPr>
              <a:buNone/>
              <a:defRPr lang="en-US" sz="2205"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2012" y="4787794"/>
            <a:ext cx="8568532" cy="1595931"/>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3/28/2011</a:t>
            </a:r>
            <a:endParaRPr lang="en-US" sz="1100" dirty="0">
              <a:solidFill>
                <a:schemeClr val="tx1"/>
              </a:solidFill>
            </a:endParaRPr>
          </a:p>
        </p:txBody>
      </p:sp>
      <p:sp>
        <p:nvSpPr>
          <p:cNvPr id="5" name="Footer Placeholder 4"/>
          <p:cNvSpPr>
            <a:spLocks noGrp="1"/>
          </p:cNvSpPr>
          <p:nvPr>
            <p:ph type="ftr" sz="quarter" idx="11"/>
          </p:nvPr>
        </p:nvSpPr>
        <p:spPr/>
        <p:txBody>
          <a:body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189030919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8" name="Title 1"/>
          <p:cNvSpPr>
            <a:spLocks noGrp="1"/>
          </p:cNvSpPr>
          <p:nvPr>
            <p:ph type="title"/>
          </p:nvPr>
        </p:nvSpPr>
        <p:spPr>
          <a:xfrm>
            <a:off x="504031" y="671973"/>
            <a:ext cx="8568531" cy="1605265"/>
          </a:xfrm>
        </p:spPr>
        <p:txBody>
          <a:bodyPr>
            <a:normAutofit/>
          </a:bodyPr>
          <a:lstStyle>
            <a:lvl1pPr>
              <a:defRPr sz="3086"/>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3/28/2011</a:t>
            </a:r>
            <a:endParaRPr lang="en-US"/>
          </a:p>
        </p:txBody>
      </p:sp>
      <p:sp>
        <p:nvSpPr>
          <p:cNvPr id="5" name="Footer Placeholder 4"/>
          <p:cNvSpPr>
            <a:spLocks noGrp="1"/>
          </p:cNvSpPr>
          <p:nvPr>
            <p:ph type="ftr" sz="quarter" idx="11"/>
          </p:nvPr>
        </p:nvSpPr>
        <p:spPr/>
        <p:txBody>
          <a:bodyPr/>
          <a:lstStyle/>
          <a:p>
            <a:r>
              <a:rPr kumimoji="0" lang="en-US" dirty="0" smtClean="0"/>
              <a:t>Copyright 2015 PI Classroom</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395950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Vertical Title 1"/>
          <p:cNvSpPr>
            <a:spLocks noGrp="1"/>
          </p:cNvSpPr>
          <p:nvPr>
            <p:ph type="title" orient="vert"/>
          </p:nvPr>
        </p:nvSpPr>
        <p:spPr>
          <a:xfrm>
            <a:off x="7224204" y="671971"/>
            <a:ext cx="1848358" cy="5711756"/>
          </a:xfrm>
        </p:spPr>
        <p:txBody>
          <a:bodyPr vert="eaVert">
            <a:normAutofit/>
          </a:bodyPr>
          <a:lstStyle>
            <a:lvl1pPr>
              <a:defRPr sz="3086"/>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4031" y="671971"/>
            <a:ext cx="6603762" cy="571175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3/28/2011</a:t>
            </a:r>
            <a:endParaRPr lang="en-US"/>
          </a:p>
        </p:txBody>
      </p:sp>
      <p:sp>
        <p:nvSpPr>
          <p:cNvPr id="5" name="Footer Placeholder 4"/>
          <p:cNvSpPr>
            <a:spLocks noGrp="1"/>
          </p:cNvSpPr>
          <p:nvPr>
            <p:ph type="ftr" sz="quarter" idx="11"/>
          </p:nvPr>
        </p:nvSpPr>
        <p:spPr/>
        <p:txBody>
          <a:bodyPr/>
          <a:lstStyle/>
          <a:p>
            <a:r>
              <a:rPr kumimoji="0" lang="en-US" dirty="0" smtClean="0"/>
              <a:t>Copyright 2015 PI Classroom</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5082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p:txBody>
          <a:bodyPr>
            <a:normAutofit/>
          </a:bodyPr>
          <a:lstStyle>
            <a:lvl1pPr>
              <a:defRPr sz="3086"/>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3/28/2011</a:t>
            </a:r>
            <a:endParaRPr lang="en-US"/>
          </a:p>
        </p:txBody>
      </p:sp>
      <p:sp>
        <p:nvSpPr>
          <p:cNvPr id="5" name="Footer Placeholder 4"/>
          <p:cNvSpPr>
            <a:spLocks noGrp="1"/>
          </p:cNvSpPr>
          <p:nvPr>
            <p:ph type="ftr" sz="quarter" idx="11"/>
          </p:nvPr>
        </p:nvSpPr>
        <p:spPr/>
        <p:txBody>
          <a:bodyPr/>
          <a:lstStyle/>
          <a:p>
            <a:r>
              <a:rPr kumimoji="0" lang="en-US" dirty="0" smtClean="0"/>
              <a:t>Copyright 2015 PI Classroom</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99997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4034" y="3647098"/>
            <a:ext cx="8568531" cy="1619080"/>
          </a:xfrm>
        </p:spPr>
        <p:txBody>
          <a:bodyPr anchor="b">
            <a:normAutofit/>
          </a:bodyPr>
          <a:lstStyle>
            <a:lvl1pPr algn="l">
              <a:defRPr sz="3527"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04032" y="5266178"/>
            <a:ext cx="8568531" cy="948432"/>
          </a:xfrm>
        </p:spPr>
        <p:txBody>
          <a:bodyPr anchor="t">
            <a:normAutofit/>
          </a:bodyPr>
          <a:lstStyle>
            <a:lvl1pPr marL="0" indent="0" algn="l">
              <a:buNone/>
              <a:defRPr sz="1984" cap="all">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3/28/2011</a:t>
            </a:r>
            <a:endParaRPr lang="en-US"/>
          </a:p>
        </p:txBody>
      </p:sp>
      <p:sp>
        <p:nvSpPr>
          <p:cNvPr id="5" name="Footer Placeholder 4"/>
          <p:cNvSpPr>
            <a:spLocks noGrp="1"/>
          </p:cNvSpPr>
          <p:nvPr>
            <p:ph type="ftr" sz="quarter" idx="11"/>
          </p:nvPr>
        </p:nvSpPr>
        <p:spPr/>
        <p:txBody>
          <a:bodyPr/>
          <a:lstStyle/>
          <a:p>
            <a:r>
              <a:rPr kumimoji="0" lang="en-US" dirty="0" smtClean="0"/>
              <a:t>Copyright 2015 PI Classroom</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38960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032" y="2361234"/>
            <a:ext cx="4203621" cy="402249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8943" y="2361234"/>
            <a:ext cx="4203621" cy="402249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3/28/2011</a:t>
            </a:r>
            <a:endParaRPr lang="en-US"/>
          </a:p>
        </p:txBody>
      </p:sp>
      <p:sp>
        <p:nvSpPr>
          <p:cNvPr id="6" name="Footer Placeholder 5"/>
          <p:cNvSpPr>
            <a:spLocks noGrp="1"/>
          </p:cNvSpPr>
          <p:nvPr>
            <p:ph type="ftr" sz="quarter" idx="11"/>
          </p:nvPr>
        </p:nvSpPr>
        <p:spPr/>
        <p:txBody>
          <a:bodyPr/>
          <a:lstStyle/>
          <a:p>
            <a:r>
              <a:rPr kumimoji="0" lang="en-US" dirty="0" smtClean="0"/>
              <a:t>Copyright 2015 PI Classroom</a:t>
            </a:r>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219944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p:txBody>
          <a:bodyPr>
            <a:normAutofit/>
          </a:bodyPr>
          <a:lstStyle>
            <a:lvl1pPr>
              <a:defRPr sz="3527"/>
            </a:lvl1pPr>
          </a:lstStyle>
          <a:p>
            <a:r>
              <a:rPr lang="en-US" smtClean="0"/>
              <a:t>Click to edit Master title style</a:t>
            </a:r>
            <a:endParaRPr lang="en-US" dirty="0"/>
          </a:p>
        </p:txBody>
      </p:sp>
      <p:sp>
        <p:nvSpPr>
          <p:cNvPr id="3" name="Text Placeholder 2"/>
          <p:cNvSpPr>
            <a:spLocks noGrp="1"/>
          </p:cNvSpPr>
          <p:nvPr>
            <p:ph type="body" idx="1"/>
          </p:nvPr>
        </p:nvSpPr>
        <p:spPr>
          <a:xfrm>
            <a:off x="819636" y="2445229"/>
            <a:ext cx="3903269"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Content Placeholder 3"/>
          <p:cNvSpPr>
            <a:spLocks noGrp="1"/>
          </p:cNvSpPr>
          <p:nvPr>
            <p:ph sz="half" idx="2"/>
          </p:nvPr>
        </p:nvSpPr>
        <p:spPr>
          <a:xfrm>
            <a:off x="504031" y="3163865"/>
            <a:ext cx="4203621" cy="321985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93683" y="2445229"/>
            <a:ext cx="3878880"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Content Placeholder 5"/>
          <p:cNvSpPr>
            <a:spLocks noGrp="1"/>
          </p:cNvSpPr>
          <p:nvPr>
            <p:ph sz="quarter" idx="4"/>
          </p:nvPr>
        </p:nvSpPr>
        <p:spPr>
          <a:xfrm>
            <a:off x="4868942" y="3163865"/>
            <a:ext cx="4203621" cy="321985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3/28/2011</a:t>
            </a:r>
            <a:endParaRPr lang="en-US"/>
          </a:p>
        </p:txBody>
      </p:sp>
      <p:sp>
        <p:nvSpPr>
          <p:cNvPr id="8" name="Footer Placeholder 7"/>
          <p:cNvSpPr>
            <a:spLocks noGrp="1"/>
          </p:cNvSpPr>
          <p:nvPr>
            <p:ph type="ftr" sz="quarter" idx="11"/>
          </p:nvPr>
        </p:nvSpPr>
        <p:spPr/>
        <p:txBody>
          <a:bodyPr/>
          <a:lstStyle/>
          <a:p>
            <a:r>
              <a:rPr kumimoji="0" lang="en-US" dirty="0" smtClean="0"/>
              <a:t>Copyright 2015 PI Classroom</a:t>
            </a:r>
            <a:endParaRPr kumimoji="0" lang="en-US" dirty="0"/>
          </a:p>
        </p:txBody>
      </p:sp>
      <p:sp>
        <p:nvSpPr>
          <p:cNvPr id="9" name="Slide Number Placeholder 8"/>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33345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4032" y="671973"/>
            <a:ext cx="8568531" cy="1605265"/>
          </a:xfrm>
        </p:spPr>
        <p:txBody>
          <a:bodyPr>
            <a:normAutofit/>
          </a:bodyPr>
          <a:lstStyle>
            <a:lvl1pPr>
              <a:defRPr sz="3527"/>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3/28/2011</a:t>
            </a:r>
            <a:endParaRPr lang="en-US"/>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212697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Date Placeholder 1"/>
          <p:cNvSpPr>
            <a:spLocks noGrp="1"/>
          </p:cNvSpPr>
          <p:nvPr>
            <p:ph type="dt" sz="half" idx="10"/>
          </p:nvPr>
        </p:nvSpPr>
        <p:spPr/>
        <p:txBody>
          <a:bodyPr/>
          <a:lstStyle/>
          <a:p>
            <a:r>
              <a:rPr lang="en-US" smtClean="0"/>
              <a:t>3/28/2011</a:t>
            </a:r>
            <a:endParaRPr lang="en-US"/>
          </a:p>
        </p:txBody>
      </p:sp>
      <p:sp>
        <p:nvSpPr>
          <p:cNvPr id="3" name="Footer Placeholder 2"/>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22252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9012" y="1717261"/>
            <a:ext cx="3156159" cy="1586597"/>
          </a:xfrm>
        </p:spPr>
        <p:txBody>
          <a:bodyPr anchor="b">
            <a:normAutofit/>
          </a:bodyPr>
          <a:lstStyle>
            <a:lvl1pPr algn="l">
              <a:defRPr sz="2646" b="0"/>
            </a:lvl1pPr>
          </a:lstStyle>
          <a:p>
            <a:r>
              <a:rPr lang="en-US" smtClean="0"/>
              <a:t>Click to edit Master title style</a:t>
            </a:r>
            <a:endParaRPr lang="en-US" dirty="0"/>
          </a:p>
        </p:txBody>
      </p:sp>
      <p:sp>
        <p:nvSpPr>
          <p:cNvPr id="3" name="Content Placeholder 2"/>
          <p:cNvSpPr>
            <a:spLocks noGrp="1"/>
          </p:cNvSpPr>
          <p:nvPr>
            <p:ph idx="1"/>
          </p:nvPr>
        </p:nvSpPr>
        <p:spPr>
          <a:xfrm>
            <a:off x="3975524" y="671972"/>
            <a:ext cx="5102021" cy="5711754"/>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9012" y="3303859"/>
            <a:ext cx="3156159" cy="2034581"/>
          </a:xfrm>
        </p:spPr>
        <p:txBody>
          <a:bodyPr anchor="t">
            <a:normAutofit/>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3/28/2011</a:t>
            </a:r>
            <a:endParaRPr lang="en-US"/>
          </a:p>
        </p:txBody>
      </p:sp>
      <p:sp>
        <p:nvSpPr>
          <p:cNvPr id="6" name="Footer Placeholder 5"/>
          <p:cNvSpPr>
            <a:spLocks noGrp="1"/>
          </p:cNvSpPr>
          <p:nvPr>
            <p:ph type="ftr" sz="quarter" idx="11"/>
          </p:nvPr>
        </p:nvSpPr>
        <p:spPr/>
        <p:txBody>
          <a:bodyPr/>
          <a:lstStyle/>
          <a:p>
            <a:r>
              <a:rPr kumimoji="0" lang="en-US" dirty="0" smtClean="0"/>
              <a:t>Copyright 2015 PI Classroom</a:t>
            </a:r>
            <a:endParaRPr kumimoji="0" lang="en-US" dirty="0"/>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p>
        </p:txBody>
      </p:sp>
    </p:spTree>
    <p:extLst>
      <p:ext uri="{BB962C8B-B14F-4D97-AF65-F5344CB8AC3E}">
        <p14:creationId xmlns:p14="http://schemas.microsoft.com/office/powerpoint/2010/main" val="27435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 y="0"/>
            <a:ext cx="10052623" cy="7559675"/>
          </a:xfrm>
          <a:prstGeom prst="rect">
            <a:avLst/>
          </a:prstGeom>
        </p:spPr>
      </p:pic>
      <p:sp>
        <p:nvSpPr>
          <p:cNvPr id="2" name="Title 1"/>
          <p:cNvSpPr>
            <a:spLocks noGrp="1"/>
          </p:cNvSpPr>
          <p:nvPr>
            <p:ph type="title"/>
          </p:nvPr>
        </p:nvSpPr>
        <p:spPr>
          <a:xfrm>
            <a:off x="509464" y="1913257"/>
            <a:ext cx="4516883" cy="1511935"/>
          </a:xfrm>
        </p:spPr>
        <p:txBody>
          <a:bodyPr anchor="b">
            <a:normAutofit/>
          </a:bodyPr>
          <a:lstStyle>
            <a:lvl1pPr algn="l">
              <a:defRPr sz="2646"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44344" y="1007957"/>
            <a:ext cx="3528219" cy="5039783"/>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764"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509464" y="3425192"/>
            <a:ext cx="4516883" cy="2015913"/>
          </a:xfrm>
        </p:spPr>
        <p:txBody>
          <a:bodyPr anchor="t">
            <a:normAutofit/>
          </a:bodyPr>
          <a:lstStyle>
            <a:lvl1pPr marL="0" indent="0">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3/28/2011</a:t>
            </a:r>
            <a:endParaRPr lang="en-US">
              <a:solidFill>
                <a:schemeClr val="tx1"/>
              </a:solidFill>
            </a:endParaRPr>
          </a:p>
        </p:txBody>
      </p:sp>
      <p:sp>
        <p:nvSpPr>
          <p:cNvPr id="6" name="Footer Placeholder 5"/>
          <p:cNvSpPr>
            <a:spLocks noGrp="1"/>
          </p:cNvSpPr>
          <p:nvPr>
            <p:ph type="ftr" sz="quarter" idx="11"/>
          </p:nvPr>
        </p:nvSpPr>
        <p:spPr/>
        <p:txBody>
          <a:bodyPr/>
          <a:lstStyle/>
          <a:p>
            <a:r>
              <a:rPr kumimoji="0" lang="en-US" dirty="0" smtClean="0">
                <a:solidFill>
                  <a:schemeClr val="tx1"/>
                </a:solidFill>
              </a:rPr>
              <a:t>Copyright 2015 PI Classroom</a:t>
            </a:r>
            <a:endParaRPr kumimoji="0" lang="en-US" dirty="0">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pPr/>
              <a:t>‹#›</a:t>
            </a:fld>
            <a:endParaRPr kumimoji="0" lang="en-US">
              <a:solidFill>
                <a:schemeClr val="tx1"/>
              </a:solidFill>
            </a:endParaRPr>
          </a:p>
        </p:txBody>
      </p:sp>
    </p:spTree>
    <p:extLst>
      <p:ext uri="{BB962C8B-B14F-4D97-AF65-F5344CB8AC3E}">
        <p14:creationId xmlns:p14="http://schemas.microsoft.com/office/powerpoint/2010/main" val="124169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671973"/>
            <a:ext cx="8568531" cy="1605265"/>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4031" y="2361234"/>
            <a:ext cx="8568531" cy="402249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91940" y="6471223"/>
            <a:ext cx="1336337" cy="416482"/>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r>
              <a:rPr lang="en-US" smtClean="0"/>
              <a:t>3/28/2011</a:t>
            </a:r>
            <a:endParaRPr lang="en-US" sz="1100" dirty="0">
              <a:solidFill>
                <a:schemeClr val="tx1"/>
              </a:solidFill>
            </a:endParaRPr>
          </a:p>
        </p:txBody>
      </p:sp>
      <p:sp>
        <p:nvSpPr>
          <p:cNvPr id="5" name="Footer Placeholder 4"/>
          <p:cNvSpPr>
            <a:spLocks noGrp="1"/>
          </p:cNvSpPr>
          <p:nvPr>
            <p:ph type="ftr" sz="quarter" idx="3"/>
          </p:nvPr>
        </p:nvSpPr>
        <p:spPr>
          <a:xfrm>
            <a:off x="504032" y="6471223"/>
            <a:ext cx="6603902" cy="416482"/>
          </a:xfrm>
          <a:prstGeom prst="rect">
            <a:avLst/>
          </a:prstGeom>
        </p:spPr>
        <p:txBody>
          <a:bodyPr vert="horz" lIns="91440" tIns="45720" rIns="91440" bIns="45720" rtlCol="0" anchor="ctr"/>
          <a:lstStyle>
            <a:lvl1pPr algn="l">
              <a:defRPr sz="1102" b="0" i="0">
                <a:solidFill>
                  <a:schemeClr val="tx1"/>
                </a:solidFill>
                <a:effectLst/>
                <a:latin typeface="+mn-lt"/>
              </a:defRPr>
            </a:lvl1pPr>
          </a:lstStyle>
          <a:p>
            <a:pPr algn="r" eaLnBrk="1" latinLnBrk="0" hangingPunct="1"/>
            <a:r>
              <a:rPr kumimoji="0" lang="en-US" sz="1100" dirty="0" smtClean="0">
                <a:solidFill>
                  <a:schemeClr val="tx1"/>
                </a:solidFill>
              </a:rPr>
              <a:t>Copyright 2015 PI Classroom</a:t>
            </a:r>
            <a:endParaRPr kumimoji="0" lang="en-US" sz="1100" dirty="0">
              <a:solidFill>
                <a:schemeClr val="tx1"/>
              </a:solidFill>
            </a:endParaRPr>
          </a:p>
        </p:txBody>
      </p:sp>
      <p:sp>
        <p:nvSpPr>
          <p:cNvPr id="6" name="Slide Number Placeholder 5"/>
          <p:cNvSpPr>
            <a:spLocks noGrp="1"/>
          </p:cNvSpPr>
          <p:nvPr>
            <p:ph type="sldNum" sz="quarter" idx="4"/>
          </p:nvPr>
        </p:nvSpPr>
        <p:spPr>
          <a:xfrm>
            <a:off x="8612281" y="6471223"/>
            <a:ext cx="460282" cy="416482"/>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fld id="{D5BBC35B-A44B-4119-B8DA-DE9E3DFADA20}" type="slidenum">
              <a:rPr kumimoji="0" lang="en-US" smtClean="0"/>
              <a:pPr/>
              <a:t>‹#›</a:t>
            </a:fld>
            <a:endParaRPr kumimoji="0" lang="en-US" sz="1100" b="0">
              <a:solidFill>
                <a:schemeClr val="tx1"/>
              </a:solidFill>
            </a:endParaRPr>
          </a:p>
        </p:txBody>
      </p:sp>
    </p:spTree>
    <p:extLst>
      <p:ext uri="{BB962C8B-B14F-4D97-AF65-F5344CB8AC3E}">
        <p14:creationId xmlns:p14="http://schemas.microsoft.com/office/powerpoint/2010/main" val="3080975960"/>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hdr="0" dt="0"/>
  <p:txStyles>
    <p:titleStyle>
      <a:lvl1pPr algn="l" defTabSz="503972" rtl="0" eaLnBrk="1" latinLnBrk="0" hangingPunct="1">
        <a:spcBef>
          <a:spcPct val="0"/>
        </a:spcBef>
        <a:buNone/>
        <a:defRPr sz="3527"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ts val="0"/>
        </a:spcBef>
        <a:spcAft>
          <a:spcPts val="1102"/>
        </a:spcAft>
        <a:buClr>
          <a:schemeClr val="tx1"/>
        </a:buClr>
        <a:buSzPct val="100000"/>
        <a:buFont typeface="Arial"/>
        <a:buChar char="•"/>
        <a:defRPr sz="1984" kern="1200" cap="none">
          <a:solidFill>
            <a:schemeClr val="tx1"/>
          </a:solidFill>
          <a:effectLst/>
          <a:latin typeface="+mn-lt"/>
          <a:ea typeface="+mn-ea"/>
          <a:cs typeface="+mn-cs"/>
        </a:defRPr>
      </a:lvl1pPr>
      <a:lvl2pPr marL="818954" indent="-314982" algn="l" defTabSz="503972" rtl="0" eaLnBrk="1" latinLnBrk="0" hangingPunct="1">
        <a:spcBef>
          <a:spcPts val="0"/>
        </a:spcBef>
        <a:spcAft>
          <a:spcPts val="1102"/>
        </a:spcAft>
        <a:buClr>
          <a:schemeClr val="tx1"/>
        </a:buClr>
        <a:buSzPct val="100000"/>
        <a:buFont typeface="Arial"/>
        <a:buChar char="•"/>
        <a:defRPr sz="1764" kern="1200" cap="none">
          <a:solidFill>
            <a:schemeClr val="tx1"/>
          </a:solidFill>
          <a:effectLst/>
          <a:latin typeface="+mn-lt"/>
          <a:ea typeface="+mn-ea"/>
          <a:cs typeface="+mn-cs"/>
        </a:defRPr>
      </a:lvl2pPr>
      <a:lvl3pPr marL="1322925" indent="-314982" algn="l" defTabSz="503972" rtl="0" eaLnBrk="1" latinLnBrk="0" hangingPunct="1">
        <a:spcBef>
          <a:spcPts val="0"/>
        </a:spcBef>
        <a:spcAft>
          <a:spcPts val="1102"/>
        </a:spcAft>
        <a:buClr>
          <a:schemeClr val="tx1"/>
        </a:buClr>
        <a:buSzPct val="100000"/>
        <a:buFont typeface="Arial"/>
        <a:buChar char="•"/>
        <a:defRPr sz="1543" kern="1200" cap="none">
          <a:solidFill>
            <a:schemeClr val="tx1"/>
          </a:solidFill>
          <a:effectLst/>
          <a:latin typeface="+mn-lt"/>
          <a:ea typeface="+mn-ea"/>
          <a:cs typeface="+mn-cs"/>
        </a:defRPr>
      </a:lvl3pPr>
      <a:lvl4pPr marL="1700904" indent="-188989" algn="l" defTabSz="503972" rtl="0" eaLnBrk="1" latinLnBrk="0" hangingPunct="1">
        <a:spcBef>
          <a:spcPts val="0"/>
        </a:spcBef>
        <a:spcAft>
          <a:spcPts val="1102"/>
        </a:spcAft>
        <a:buClr>
          <a:schemeClr val="tx1"/>
        </a:buClr>
        <a:buSzPct val="100000"/>
        <a:buFont typeface="Arial"/>
        <a:buChar char="•"/>
        <a:defRPr sz="1323" kern="1200" cap="none">
          <a:solidFill>
            <a:schemeClr val="tx1"/>
          </a:solidFill>
          <a:effectLst/>
          <a:latin typeface="+mn-lt"/>
          <a:ea typeface="+mn-ea"/>
          <a:cs typeface="+mn-cs"/>
        </a:defRPr>
      </a:lvl4pPr>
      <a:lvl5pPr marL="2204876" indent="-188989" algn="l" defTabSz="503972" rtl="0" eaLnBrk="1" latinLnBrk="0" hangingPunct="1">
        <a:spcBef>
          <a:spcPts val="0"/>
        </a:spcBef>
        <a:spcAft>
          <a:spcPts val="1102"/>
        </a:spcAft>
        <a:buClr>
          <a:schemeClr val="tx1"/>
        </a:buClr>
        <a:buSzPct val="100000"/>
        <a:buFont typeface="Arial"/>
        <a:buChar char="•"/>
        <a:defRPr sz="1323" kern="1200" cap="none">
          <a:solidFill>
            <a:schemeClr val="tx1"/>
          </a:solidFill>
          <a:effectLst/>
          <a:latin typeface="+mn-lt"/>
          <a:ea typeface="+mn-ea"/>
          <a:cs typeface="+mn-cs"/>
        </a:defRPr>
      </a:lvl5pPr>
      <a:lvl6pPr marL="2771844" indent="-251986" algn="l" defTabSz="503972" rtl="0" eaLnBrk="1" latinLnBrk="0" hangingPunct="1">
        <a:spcBef>
          <a:spcPts val="0"/>
        </a:spcBef>
        <a:spcAft>
          <a:spcPts val="1102"/>
        </a:spcAft>
        <a:buClr>
          <a:schemeClr val="tx1"/>
        </a:buClr>
        <a:buSzPct val="100000"/>
        <a:buFont typeface="Arial"/>
        <a:buChar char="•"/>
        <a:defRPr sz="1323" kern="1200" cap="none">
          <a:solidFill>
            <a:schemeClr val="tx1"/>
          </a:solidFill>
          <a:effectLst/>
          <a:latin typeface="+mn-lt"/>
          <a:ea typeface="+mn-ea"/>
          <a:cs typeface="+mn-cs"/>
        </a:defRPr>
      </a:lvl6pPr>
      <a:lvl7pPr marL="3275815" indent="-251986" algn="l" defTabSz="503972" rtl="0" eaLnBrk="1" latinLnBrk="0" hangingPunct="1">
        <a:spcBef>
          <a:spcPts val="0"/>
        </a:spcBef>
        <a:spcAft>
          <a:spcPts val="1102"/>
        </a:spcAft>
        <a:buClr>
          <a:schemeClr val="tx1"/>
        </a:buClr>
        <a:buSzPct val="100000"/>
        <a:buFont typeface="Arial"/>
        <a:buChar char="•"/>
        <a:defRPr sz="1323" kern="1200" cap="none">
          <a:solidFill>
            <a:schemeClr val="tx1"/>
          </a:solidFill>
          <a:effectLst/>
          <a:latin typeface="+mn-lt"/>
          <a:ea typeface="+mn-ea"/>
          <a:cs typeface="+mn-cs"/>
        </a:defRPr>
      </a:lvl7pPr>
      <a:lvl8pPr marL="3779787" indent="-251986" algn="l" defTabSz="503972" rtl="0" eaLnBrk="1" latinLnBrk="0" hangingPunct="1">
        <a:spcBef>
          <a:spcPts val="0"/>
        </a:spcBef>
        <a:spcAft>
          <a:spcPts val="1102"/>
        </a:spcAft>
        <a:buClr>
          <a:schemeClr val="tx1"/>
        </a:buClr>
        <a:buSzPct val="100000"/>
        <a:buFont typeface="Arial"/>
        <a:buChar char="•"/>
        <a:defRPr sz="1323" kern="1200" cap="none">
          <a:solidFill>
            <a:schemeClr val="tx1"/>
          </a:solidFill>
          <a:effectLst/>
          <a:latin typeface="+mn-lt"/>
          <a:ea typeface="+mn-ea"/>
          <a:cs typeface="+mn-cs"/>
        </a:defRPr>
      </a:lvl8pPr>
      <a:lvl9pPr marL="4283758" indent="-251986" algn="l" defTabSz="503972" rtl="0" eaLnBrk="1" latinLnBrk="0" hangingPunct="1">
        <a:spcBef>
          <a:spcPts val="0"/>
        </a:spcBef>
        <a:spcAft>
          <a:spcPts val="1102"/>
        </a:spcAft>
        <a:buClr>
          <a:schemeClr val="tx1"/>
        </a:buClr>
        <a:buSzPct val="100000"/>
        <a:buFont typeface="Arial"/>
        <a:buChar char="•"/>
        <a:defRPr sz="1323" kern="1200" cap="none">
          <a:solidFill>
            <a:schemeClr val="tx1"/>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r="http://schemas.openxmlformats.org/officeDocument/2006/relationships" xmlns:p="http://schemas.openxmlformats.org/presentationml/2006/main" xmlns:a="http://schemas.openxmlformats.org/drawingml/2006/main">
  <p:cSld>
    <p:spTree>
      <p:nvGrpSpPr>
        <p:cNvPr name="" id="1"/>
        <p:cNvGrpSpPr/>
        <p:nvPr/>
      </p:nvGrpSpPr>
      <p:grpSpPr>
        <a:xfrm>
          <a:off x="0" y="0"/>
          <a:ext cy="0" cx="0"/>
          <a:chOff x="0" y="0"/>
          <a:chExt cy="0" cx="0"/>
        </a:xfrm>
      </p:grpSpPr>
      <p:sp>
        <p:nvSpPr>
          <p:cNvPr name="Title 1" id="2050"/>
          <p:cNvSpPr>
            <a:spLocks noGrp="1"/>
          </p:cNvSpPr>
          <p:nvPr>
            <p:ph type="title"/>
          </p:nvPr>
        </p:nvSpPr>
        <p:spPr>
          <a:xfrm>
            <a:off x="530085" y="2560638"/>
            <a:ext cy="1260475" cx="9069387"/>
          </a:xfrm>
        </p:spPr>
        <p:txBody>
          <a:bodyPr>
            <a:normAutofit/>
          </a:bodyPr>
          <a:lstStyle/>
          <a:p>
            <a:r>
              <a:rPr err="true" smtClean="0" lang="en-US" dirty="0"/>
              <a:t>Scali</a:t>
            </a:r>
            <a:r>
              <a:rPr smtClean="0" lang="en-US" dirty="0"/>
              <a:t> conference 2015</a:t>
            </a:r>
            <a:br>
              <a:rPr smtClean="0" lang="en-US" dirty="0"/>
            </a:br>
            <a:r>
              <a:rPr smtClean="0" lang="en-US" dirty="0"/>
              <a:t>Check </a:t>
            </a:r>
            <a:r>
              <a:rPr smtClean="0" lang="en-US" dirty="0"/>
              <a:t>a cell phone for Spyware</a:t>
            </a:r>
          </a:p>
        </p:txBody>
      </p:sp>
      <p:sp>
        <p:nvSpPr>
          <p:cNvPr name="Footer Placeholder 1" id="2"/>
          <p:cNvSpPr>
            <a:spLocks noGrp="1"/>
          </p:cNvSpPr>
          <p:nvPr>
            <p:ph type="ftr" sz="quarter" idx="11"/>
          </p:nvPr>
        </p:nvSpPr>
        <p:spPr/>
        <p:txBody>
          <a:bodyPr/>
          <a:lstStyle/>
          <a:p>
            <a:r>
              <a:rPr kumimoji="false" smtClean="0" lang="en-US" dirty="0"/>
              <a:t>Copyright 2015 PI Classroom</a:t>
            </a:r>
            <a:endParaRPr kumimoji="false" lang="en-US" dirty="0"/>
          </a:p>
        </p:txBody>
      </p:sp>
      <p:sp>
        <p:nvSpPr>
          <p:cNvPr name="Slide Number Placeholder 2" id="3"/>
          <p:cNvSpPr>
            <a:spLocks noGrp="1"/>
          </p:cNvSpPr>
          <p:nvPr>
            <p:ph type="sldNum" sz="quarter" idx="12"/>
          </p:nvPr>
        </p:nvSpPr>
        <p:spPr/>
        <p:txBody>
          <a:bodyPr>
            <a:normAutofit/>
          </a:bodyPr>
          <a:lstStyle/>
          <a:p>
            <a:fld id="{D5BBC35B-A44B-4119-B8DA-DE9E3DFADA20}" type="slidenum">
              <a:rPr kumimoji="false" smtClean="0" lang="en-US"/>
              <a:pPr/>
              <a:t>*</a:t>
            </a:fld>
            <a:endParaRPr kumimoji="false" lang="en-US"/>
          </a:p>
        </p:txBody>
      </p:sp>
    </p:spTree>
  </p:cSld>
  <p:clrMapOvr>
    <a:masterClrMapping/>
  </p:clrMapOvr>
  <p:timing>
    <p:tnLst>
      <p:par>
        <p:cTn restart="never" dur="indefinite" id="1"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 signs</a:t>
            </a:r>
            <a:endParaRPr lang="en-US" dirty="0"/>
          </a:p>
        </p:txBody>
      </p:sp>
      <p:sp>
        <p:nvSpPr>
          <p:cNvPr id="3" name="Content Placeholder 2"/>
          <p:cNvSpPr>
            <a:spLocks noGrp="1"/>
          </p:cNvSpPr>
          <p:nvPr>
            <p:ph idx="1"/>
          </p:nvPr>
        </p:nvSpPr>
        <p:spPr/>
        <p:txBody>
          <a:bodyPr>
            <a:normAutofit/>
          </a:bodyPr>
          <a:lstStyle/>
          <a:p>
            <a:r>
              <a:rPr lang="en-US" dirty="0" smtClean="0"/>
              <a:t>Here are the basic signs that there could be Spyware on a phone, and you need to ask your client about these:</a:t>
            </a:r>
          </a:p>
          <a:p>
            <a:pPr lvl="1"/>
            <a:r>
              <a:rPr lang="en-US" dirty="0" smtClean="0"/>
              <a:t>Does your phone runs much slower then before?</a:t>
            </a:r>
          </a:p>
          <a:p>
            <a:pPr lvl="1"/>
            <a:r>
              <a:rPr lang="en-US" dirty="0" smtClean="0"/>
              <a:t>Does the battery gets hotter then normal?</a:t>
            </a:r>
          </a:p>
          <a:p>
            <a:pPr lvl="1"/>
            <a:r>
              <a:rPr lang="en-US" dirty="0" smtClean="0"/>
              <a:t>Does your battery lasts half the time it normally did?</a:t>
            </a:r>
          </a:p>
          <a:p>
            <a:pPr lvl="1"/>
            <a:r>
              <a:rPr lang="en-US" dirty="0" smtClean="0"/>
              <a:t>Has your data usage has doubled?</a:t>
            </a:r>
          </a:p>
          <a:p>
            <a:pPr lvl="1"/>
            <a:endParaRPr lang="en-US" dirty="0"/>
          </a:p>
          <a:p>
            <a:pPr lvl="1"/>
            <a:r>
              <a:rPr lang="en-US" dirty="0" smtClean="0"/>
              <a:t>Lets go into this questions in more detail, these are CRITICAL questions to ask and allows you to help your client further.  Also, these are great questions to have on your website.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normAutofit/>
          </a:bodyPr>
          <a:lstStyle/>
          <a:p>
            <a:pPr>
              <a:defRPr/>
            </a:pPr>
            <a:fld id="{91BDA87C-B084-4C4C-8802-7CB960F2ADF3}" type="slidenum">
              <a:rPr lang="en-GB" smtClean="0"/>
              <a:pPr>
                <a:defRPr/>
              </a:pPr>
              <a:t>10</a:t>
            </a:fld>
            <a:endParaRPr lang="en-GB"/>
          </a:p>
        </p:txBody>
      </p:sp>
    </p:spTree>
    <p:extLst>
      <p:ext uri="{BB962C8B-B14F-4D97-AF65-F5344CB8AC3E}">
        <p14:creationId xmlns:p14="http://schemas.microsoft.com/office/powerpoint/2010/main" val="10416060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8</a:t>
            </a:r>
            <a:endParaRPr lang="en-US" dirty="0"/>
          </a:p>
        </p:txBody>
      </p:sp>
      <p:sp>
        <p:nvSpPr>
          <p:cNvPr id="3" name="Content Placeholder 2"/>
          <p:cNvSpPr>
            <a:spLocks noGrp="1"/>
          </p:cNvSpPr>
          <p:nvPr>
            <p:ph idx="1"/>
          </p:nvPr>
        </p:nvSpPr>
        <p:spPr/>
        <p:txBody>
          <a:bodyPr/>
          <a:lstStyle/>
          <a:p>
            <a:r>
              <a:rPr lang="en-US" dirty="0" smtClean="0"/>
              <a:t>It will then take you to the page to either “Force Stop” or “Uninstall”.</a:t>
            </a:r>
          </a:p>
          <a:p>
            <a:endParaRPr lang="en-US" dirty="0"/>
          </a:p>
          <a:p>
            <a:r>
              <a:rPr lang="en-US" dirty="0" smtClean="0"/>
              <a:t>Next, just scroll down that page and you will see permissions.</a:t>
            </a:r>
          </a:p>
          <a:p>
            <a:endParaRPr lang="en-US" dirty="0"/>
          </a:p>
          <a:p>
            <a:r>
              <a:rPr lang="en-US" dirty="0" smtClean="0"/>
              <a:t>Make sure that the app matches the permissions that it has listed.</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100</a:t>
            </a:fld>
            <a:endParaRPr kumimoji="0" lang="en-US"/>
          </a:p>
        </p:txBody>
      </p:sp>
    </p:spTree>
    <p:extLst>
      <p:ext uri="{BB962C8B-B14F-4D97-AF65-F5344CB8AC3E}">
        <p14:creationId xmlns:p14="http://schemas.microsoft.com/office/powerpoint/2010/main" val="160402832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8</a:t>
            </a:r>
            <a:endParaRPr lang="en-US" dirty="0"/>
          </a:p>
        </p:txBody>
      </p:sp>
      <p:sp>
        <p:nvSpPr>
          <p:cNvPr id="3" name="Footer Placeholder 2"/>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101</a:t>
            </a:fld>
            <a:endParaRPr kumimoji="0" lang="en-US"/>
          </a:p>
        </p:txBody>
      </p:sp>
      <p:pic>
        <p:nvPicPr>
          <p:cNvPr id="16386" name="Picture 2" descr="Per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2" y="1341437"/>
            <a:ext cx="3352800" cy="55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2989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9</a:t>
            </a:r>
            <a:endParaRPr lang="en-US" dirty="0"/>
          </a:p>
        </p:txBody>
      </p:sp>
      <p:sp>
        <p:nvSpPr>
          <p:cNvPr id="3" name="Content Placeholder 2"/>
          <p:cNvSpPr>
            <a:spLocks noGrp="1"/>
          </p:cNvSpPr>
          <p:nvPr>
            <p:ph idx="1"/>
          </p:nvPr>
        </p:nvSpPr>
        <p:spPr/>
        <p:txBody>
          <a:bodyPr>
            <a:normAutofit/>
          </a:bodyPr>
          <a:lstStyle/>
          <a:p>
            <a:r>
              <a:rPr lang="en-US" dirty="0" smtClean="0"/>
              <a:t>Next you want to take the phone and check the SD card. </a:t>
            </a:r>
          </a:p>
          <a:p>
            <a:endParaRPr lang="en-US" dirty="0"/>
          </a:p>
          <a:p>
            <a:r>
              <a:rPr lang="en-US" dirty="0" smtClean="0"/>
              <a:t>If there is no SD card,  you will want to check the internal storage in the downloads section.</a:t>
            </a:r>
          </a:p>
          <a:p>
            <a:endParaRPr lang="en-US" dirty="0"/>
          </a:p>
          <a:p>
            <a:r>
              <a:rPr lang="en-US" dirty="0" smtClean="0"/>
              <a:t>At both of these locations, you are looking for any .apk files.</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102</a:t>
            </a:fld>
            <a:endParaRPr kumimoji="0" lang="en-US"/>
          </a:p>
        </p:txBody>
      </p:sp>
    </p:spTree>
    <p:extLst>
      <p:ext uri="{BB962C8B-B14F-4D97-AF65-F5344CB8AC3E}">
        <p14:creationId xmlns:p14="http://schemas.microsoft.com/office/powerpoint/2010/main" val="16323460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9</a:t>
            </a:r>
            <a:endParaRPr lang="en-US" dirty="0"/>
          </a:p>
        </p:txBody>
      </p:sp>
      <p:sp>
        <p:nvSpPr>
          <p:cNvPr id="3" name="Content Placeholder 2"/>
          <p:cNvSpPr>
            <a:spLocks noGrp="1"/>
          </p:cNvSpPr>
          <p:nvPr>
            <p:ph idx="1"/>
          </p:nvPr>
        </p:nvSpPr>
        <p:spPr/>
        <p:txBody>
          <a:bodyPr/>
          <a:lstStyle/>
          <a:p>
            <a:r>
              <a:rPr lang="en-US" dirty="0" smtClean="0"/>
              <a:t>With the android phone, when a app is install via the Google Play Store, it is NOT stored in the downloads area.</a:t>
            </a:r>
          </a:p>
          <a:p>
            <a:endParaRPr lang="en-US" dirty="0"/>
          </a:p>
          <a:p>
            <a:r>
              <a:rPr lang="en-US" dirty="0" smtClean="0"/>
              <a:t>So, if you find any .apk files in the SD card or internal storage THESE ARE SUSPECT!</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103</a:t>
            </a:fld>
            <a:endParaRPr kumimoji="0" lang="en-US"/>
          </a:p>
        </p:txBody>
      </p:sp>
    </p:spTree>
    <p:extLst>
      <p:ext uri="{BB962C8B-B14F-4D97-AF65-F5344CB8AC3E}">
        <p14:creationId xmlns:p14="http://schemas.microsoft.com/office/powerpoint/2010/main" val="1141642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9</a:t>
            </a:r>
            <a:endParaRPr lang="en-US" dirty="0"/>
          </a:p>
        </p:txBody>
      </p:sp>
      <p:sp>
        <p:nvSpPr>
          <p:cNvPr id="3" name="Content Placeholder 2"/>
          <p:cNvSpPr>
            <a:spLocks noGrp="1"/>
          </p:cNvSpPr>
          <p:nvPr>
            <p:ph idx="1"/>
          </p:nvPr>
        </p:nvSpPr>
        <p:spPr/>
        <p:txBody>
          <a:bodyPr>
            <a:normAutofit/>
          </a:bodyPr>
          <a:lstStyle/>
          <a:p>
            <a:r>
              <a:rPr lang="en-US" dirty="0" smtClean="0"/>
              <a:t>Next, we are going to check the file system for the folders and files of Spyware.</a:t>
            </a:r>
          </a:p>
          <a:p>
            <a:endParaRPr lang="en-US" dirty="0"/>
          </a:p>
          <a:p>
            <a:r>
              <a:rPr lang="en-US" dirty="0" smtClean="0"/>
              <a:t>You will need to check in TWO main places on the android phone</a:t>
            </a:r>
          </a:p>
          <a:p>
            <a:endParaRPr lang="en-US" dirty="0"/>
          </a:p>
          <a:p>
            <a:r>
              <a:rPr lang="en-US" dirty="0" smtClean="0"/>
              <a:t>You will need to look in the main storage download area, and then on the SD card, ALL of the </a:t>
            </a:r>
            <a:r>
              <a:rPr lang="en-US" dirty="0" err="1" smtClean="0"/>
              <a:t>sd</a:t>
            </a:r>
            <a:r>
              <a:rPr lang="en-US" dirty="0" smtClean="0"/>
              <a:t> card (downloads first)</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104</a:t>
            </a:fld>
            <a:endParaRPr kumimoji="0" lang="en-US"/>
          </a:p>
        </p:txBody>
      </p:sp>
    </p:spTree>
    <p:extLst>
      <p:ext uri="{BB962C8B-B14F-4D97-AF65-F5344CB8AC3E}">
        <p14:creationId xmlns:p14="http://schemas.microsoft.com/office/powerpoint/2010/main" val="2839901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9</a:t>
            </a:r>
            <a:endParaRPr lang="en-US" dirty="0"/>
          </a:p>
        </p:txBody>
      </p:sp>
      <p:sp>
        <p:nvSpPr>
          <p:cNvPr id="3" name="Content Placeholder 2"/>
          <p:cNvSpPr>
            <a:spLocks noGrp="1"/>
          </p:cNvSpPr>
          <p:nvPr>
            <p:ph idx="1"/>
          </p:nvPr>
        </p:nvSpPr>
        <p:spPr/>
        <p:txBody>
          <a:bodyPr>
            <a:normAutofit/>
          </a:bodyPr>
          <a:lstStyle/>
          <a:p>
            <a:r>
              <a:rPr lang="en-US" dirty="0" smtClean="0"/>
              <a:t>The first list we will check for are for any APK files.</a:t>
            </a:r>
          </a:p>
          <a:p>
            <a:endParaRPr lang="en-US" dirty="0"/>
          </a:p>
          <a:p>
            <a:r>
              <a:rPr lang="en-US" dirty="0" smtClean="0"/>
              <a:t>APK files are the file extension for a application.</a:t>
            </a:r>
          </a:p>
          <a:p>
            <a:endParaRPr lang="en-US" dirty="0"/>
          </a:p>
          <a:p>
            <a:r>
              <a:rPr lang="en-US" dirty="0" smtClean="0"/>
              <a:t>If you find any APK files in the internal storage download area:  YOU HAVE A POSSIBLE PROBLEM!</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105</a:t>
            </a:fld>
            <a:endParaRPr kumimoji="0" lang="en-US"/>
          </a:p>
        </p:txBody>
      </p:sp>
    </p:spTree>
    <p:extLst>
      <p:ext uri="{BB962C8B-B14F-4D97-AF65-F5344CB8AC3E}">
        <p14:creationId xmlns:p14="http://schemas.microsoft.com/office/powerpoint/2010/main" val="158629042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9</a:t>
            </a:r>
            <a:endParaRPr lang="en-US" dirty="0"/>
          </a:p>
        </p:txBody>
      </p:sp>
      <p:sp>
        <p:nvSpPr>
          <p:cNvPr id="3" name="Content Placeholder 2"/>
          <p:cNvSpPr>
            <a:spLocks noGrp="1"/>
          </p:cNvSpPr>
          <p:nvPr>
            <p:ph idx="1"/>
          </p:nvPr>
        </p:nvSpPr>
        <p:spPr/>
        <p:txBody>
          <a:bodyPr/>
          <a:lstStyle/>
          <a:p>
            <a:r>
              <a:rPr lang="en-US" dirty="0"/>
              <a:t>If you find any APK files in the </a:t>
            </a:r>
            <a:r>
              <a:rPr lang="en-US" dirty="0" smtClean="0"/>
              <a:t>SD Card ALL of it, and also the download </a:t>
            </a:r>
            <a:r>
              <a:rPr lang="en-US" dirty="0"/>
              <a:t>area:  YOU HAVE A POSSIBLE PROBLEM</a:t>
            </a:r>
            <a:r>
              <a:rPr lang="en-US" dirty="0" smtClean="0"/>
              <a:t>!</a:t>
            </a:r>
          </a:p>
          <a:p>
            <a:endParaRPr lang="en-US" dirty="0"/>
          </a:p>
          <a:p>
            <a:r>
              <a:rPr lang="en-US" dirty="0" smtClean="0"/>
              <a:t>You need to </a:t>
            </a:r>
            <a:r>
              <a:rPr lang="en-US" dirty="0"/>
              <a:t>G</a:t>
            </a:r>
            <a:r>
              <a:rPr lang="en-US" dirty="0" smtClean="0"/>
              <a:t>oogle each of the APK names to see if they are Spyware.</a:t>
            </a:r>
          </a:p>
          <a:p>
            <a:endParaRPr lang="en-US" dirty="0"/>
          </a:p>
          <a:p>
            <a:r>
              <a:rPr lang="en-US" dirty="0" smtClean="0"/>
              <a:t>The following is a list as of Sept 2015</a:t>
            </a:r>
            <a:endParaRPr lang="en-US" dirty="0"/>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106</a:t>
            </a:fld>
            <a:endParaRPr kumimoji="0" lang="en-US"/>
          </a:p>
        </p:txBody>
      </p:sp>
    </p:spTree>
    <p:extLst>
      <p:ext uri="{BB962C8B-B14F-4D97-AF65-F5344CB8AC3E}">
        <p14:creationId xmlns:p14="http://schemas.microsoft.com/office/powerpoint/2010/main" val="25195901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9</a:t>
            </a:r>
            <a:endParaRPr lang="en-US" dirty="0"/>
          </a:p>
        </p:txBody>
      </p:sp>
      <p:sp>
        <p:nvSpPr>
          <p:cNvPr id="3" name="Content Placeholder 2"/>
          <p:cNvSpPr>
            <a:spLocks noGrp="1"/>
          </p:cNvSpPr>
          <p:nvPr>
            <p:ph idx="1"/>
          </p:nvPr>
        </p:nvSpPr>
        <p:spPr/>
        <p:txBody>
          <a:bodyPr numCol="2">
            <a:normAutofit/>
          </a:bodyPr>
          <a:lstStyle/>
          <a:p>
            <a:pPr lvl="1"/>
            <a:r>
              <a:rPr lang="en-US" dirty="0" smtClean="0"/>
              <a:t>Mobistealthv2.apk</a:t>
            </a:r>
            <a:endParaRPr lang="en-US" dirty="0"/>
          </a:p>
          <a:p>
            <a:pPr lvl="1"/>
            <a:r>
              <a:rPr lang="en-US" dirty="0"/>
              <a:t>ms5--2.1--</a:t>
            </a:r>
            <a:r>
              <a:rPr lang="en-US" dirty="0" err="1"/>
              <a:t>above.apk</a:t>
            </a:r>
            <a:endParaRPr lang="en-US" dirty="0"/>
          </a:p>
          <a:p>
            <a:pPr lvl="1"/>
            <a:r>
              <a:rPr lang="en-US" dirty="0"/>
              <a:t>FSXGAD_2.03.3.apk</a:t>
            </a:r>
          </a:p>
          <a:p>
            <a:pPr lvl="1"/>
            <a:r>
              <a:rPr lang="en-US" dirty="0" err="1"/>
              <a:t>Radio.apk</a:t>
            </a:r>
            <a:endParaRPr lang="en-US" dirty="0"/>
          </a:p>
          <a:p>
            <a:pPr lvl="1"/>
            <a:r>
              <a:rPr lang="en-US" dirty="0"/>
              <a:t>spy.phone.v1.0.17.apk</a:t>
            </a:r>
          </a:p>
          <a:p>
            <a:pPr lvl="1"/>
            <a:r>
              <a:rPr lang="en-US" dirty="0"/>
              <a:t>spymouse.v1.0.6.apk</a:t>
            </a:r>
          </a:p>
          <a:p>
            <a:pPr lvl="1"/>
            <a:r>
              <a:rPr lang="en-US" dirty="0" err="1"/>
              <a:t>spc.apk</a:t>
            </a:r>
            <a:endParaRPr lang="en-US" dirty="0"/>
          </a:p>
          <a:p>
            <a:pPr lvl="1"/>
            <a:r>
              <a:rPr lang="en-US" dirty="0" err="1"/>
              <a:t>statusswitch.apk</a:t>
            </a:r>
            <a:endParaRPr lang="en-US" dirty="0"/>
          </a:p>
          <a:p>
            <a:pPr lvl="1"/>
            <a:r>
              <a:rPr lang="en-US" dirty="0" err="1"/>
              <a:t>accessiblity.preferences.apk</a:t>
            </a:r>
            <a:endParaRPr lang="en-US" dirty="0"/>
          </a:p>
          <a:p>
            <a:pPr lvl="1"/>
            <a:r>
              <a:rPr lang="en-US" dirty="0"/>
              <a:t>1mole_4x.apk</a:t>
            </a:r>
          </a:p>
          <a:p>
            <a:pPr lvl="1"/>
            <a:r>
              <a:rPr lang="en-US" dirty="0" err="1"/>
              <a:t>hellospy.apk</a:t>
            </a:r>
            <a:endParaRPr lang="en-US" dirty="0"/>
          </a:p>
          <a:p>
            <a:pPr lvl="1"/>
            <a:r>
              <a:rPr lang="en-US" dirty="0" err="1"/>
              <a:t>invisible.apk</a:t>
            </a:r>
            <a:endParaRPr lang="en-US" dirty="0"/>
          </a:p>
          <a:p>
            <a:pPr lvl="1"/>
            <a:r>
              <a:rPr lang="en-US" dirty="0"/>
              <a:t>omegatarget2.x.apk</a:t>
            </a:r>
          </a:p>
          <a:p>
            <a:pPr lvl="1"/>
            <a:r>
              <a:rPr lang="en-US" dirty="0" err="1"/>
              <a:t>sms.spy.full.apk</a:t>
            </a:r>
            <a:endParaRPr lang="en-US" dirty="0"/>
          </a:p>
          <a:p>
            <a:pPr lvl="1"/>
            <a:r>
              <a:rPr lang="en-US" dirty="0"/>
              <a:t>splsc32.apk</a:t>
            </a:r>
          </a:p>
          <a:p>
            <a:pPr lvl="1"/>
            <a:r>
              <a:rPr lang="en-US" dirty="0" smtClean="0"/>
              <a:t>spb-mobile-shell3d.apk</a:t>
            </a:r>
          </a:p>
          <a:p>
            <a:pPr lvl="1"/>
            <a:r>
              <a:rPr lang="en-US" dirty="0" smtClean="0"/>
              <a:t>Ms65.apk</a:t>
            </a:r>
          </a:p>
          <a:p>
            <a:pPr lvl="1"/>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107</a:t>
            </a:fld>
            <a:endParaRPr kumimoji="0" lang="en-US"/>
          </a:p>
        </p:txBody>
      </p:sp>
    </p:spTree>
    <p:extLst>
      <p:ext uri="{BB962C8B-B14F-4D97-AF65-F5344CB8AC3E}">
        <p14:creationId xmlns:p14="http://schemas.microsoft.com/office/powerpoint/2010/main" val="1582434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10</a:t>
            </a:r>
            <a:endParaRPr lang="en-US" dirty="0"/>
          </a:p>
        </p:txBody>
      </p:sp>
      <p:sp>
        <p:nvSpPr>
          <p:cNvPr id="3" name="Content Placeholder 2"/>
          <p:cNvSpPr>
            <a:spLocks noGrp="1"/>
          </p:cNvSpPr>
          <p:nvPr>
            <p:ph idx="1"/>
          </p:nvPr>
        </p:nvSpPr>
        <p:spPr/>
        <p:txBody>
          <a:bodyPr>
            <a:normAutofit/>
          </a:bodyPr>
          <a:lstStyle/>
          <a:p>
            <a:r>
              <a:rPr lang="en-US" dirty="0" smtClean="0"/>
              <a:t>This will be the final check for spyware on an android phone.</a:t>
            </a:r>
          </a:p>
          <a:p>
            <a:endParaRPr lang="en-US" dirty="0"/>
          </a:p>
          <a:p>
            <a:r>
              <a:rPr lang="en-US" dirty="0" smtClean="0"/>
              <a:t>Here we are going to use the file explorer in order to look in certain areas for the signs of spyware files.</a:t>
            </a:r>
          </a:p>
          <a:p>
            <a:endParaRPr lang="en-US" dirty="0"/>
          </a:p>
          <a:p>
            <a:r>
              <a:rPr lang="en-US" dirty="0" smtClean="0"/>
              <a:t>When spyware is installed, data is stored on the phone in specific folders</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108</a:t>
            </a:fld>
            <a:endParaRPr kumimoji="0" lang="en-US"/>
          </a:p>
        </p:txBody>
      </p:sp>
    </p:spTree>
    <p:extLst>
      <p:ext uri="{BB962C8B-B14F-4D97-AF65-F5344CB8AC3E}">
        <p14:creationId xmlns:p14="http://schemas.microsoft.com/office/powerpoint/2010/main" val="4216999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10</a:t>
            </a:r>
            <a:endParaRPr lang="en-US" dirty="0"/>
          </a:p>
        </p:txBody>
      </p:sp>
      <p:sp>
        <p:nvSpPr>
          <p:cNvPr id="3" name="Content Placeholder 2"/>
          <p:cNvSpPr>
            <a:spLocks noGrp="1"/>
          </p:cNvSpPr>
          <p:nvPr>
            <p:ph idx="1"/>
          </p:nvPr>
        </p:nvSpPr>
        <p:spPr/>
        <p:txBody>
          <a:bodyPr>
            <a:normAutofit/>
          </a:bodyPr>
          <a:lstStyle/>
          <a:p>
            <a:r>
              <a:rPr lang="en-US" dirty="0" err="1"/>
              <a:t>Radio.apk</a:t>
            </a:r>
            <a:r>
              <a:rPr lang="en-US" dirty="0"/>
              <a:t>--/</a:t>
            </a:r>
            <a:r>
              <a:rPr lang="en-US" dirty="0" err="1"/>
              <a:t>mnt</a:t>
            </a:r>
            <a:r>
              <a:rPr lang="en-US" dirty="0"/>
              <a:t>/</a:t>
            </a:r>
            <a:r>
              <a:rPr lang="en-US" dirty="0" err="1"/>
              <a:t>sdcard</a:t>
            </a:r>
            <a:r>
              <a:rPr lang="en-US" dirty="0"/>
              <a:t>/Download</a:t>
            </a:r>
          </a:p>
          <a:p>
            <a:r>
              <a:rPr lang="en-US" dirty="0" err="1"/>
              <a:t>LookOut.secure</a:t>
            </a:r>
            <a:r>
              <a:rPr lang="en-US" dirty="0"/>
              <a:t>--/data/data</a:t>
            </a:r>
          </a:p>
          <a:p>
            <a:r>
              <a:rPr lang="en-US" dirty="0" err="1"/>
              <a:t>Loggedpictures.ser</a:t>
            </a:r>
            <a:r>
              <a:rPr lang="en-US" dirty="0"/>
              <a:t>--/data/data</a:t>
            </a:r>
          </a:p>
          <a:p>
            <a:r>
              <a:rPr lang="en-US" dirty="0"/>
              <a:t>Configuration.xml--/data/data</a:t>
            </a:r>
          </a:p>
          <a:p>
            <a:r>
              <a:rPr lang="en-US" dirty="0"/>
              <a:t>FSXGAD_2.03.3.apk--/</a:t>
            </a:r>
            <a:r>
              <a:rPr lang="en-US" dirty="0" err="1"/>
              <a:t>mnt</a:t>
            </a:r>
            <a:r>
              <a:rPr lang="en-US" dirty="0"/>
              <a:t>/</a:t>
            </a:r>
            <a:r>
              <a:rPr lang="en-US" dirty="0" err="1"/>
              <a:t>sdcard</a:t>
            </a:r>
            <a:r>
              <a:rPr lang="en-US" dirty="0"/>
              <a:t>/Download</a:t>
            </a:r>
          </a:p>
          <a:p>
            <a:r>
              <a:rPr lang="en-US" dirty="0"/>
              <a:t>ms5--2.1--</a:t>
            </a:r>
            <a:r>
              <a:rPr lang="en-US" dirty="0" err="1"/>
              <a:t>above.apk</a:t>
            </a:r>
            <a:r>
              <a:rPr lang="en-US" dirty="0"/>
              <a:t>--/</a:t>
            </a:r>
            <a:r>
              <a:rPr lang="en-US" dirty="0" err="1"/>
              <a:t>mnt</a:t>
            </a:r>
            <a:r>
              <a:rPr lang="en-US" dirty="0"/>
              <a:t>/</a:t>
            </a:r>
            <a:r>
              <a:rPr lang="en-US" dirty="0" err="1"/>
              <a:t>sdcard</a:t>
            </a:r>
            <a:r>
              <a:rPr lang="en-US" dirty="0"/>
              <a:t>/Download</a:t>
            </a:r>
          </a:p>
          <a:p>
            <a:r>
              <a:rPr lang="en-US" dirty="0"/>
              <a:t>MobileSpyData6.0.xml--/data/data/com.re=na22.ms6</a:t>
            </a:r>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109</a:t>
            </a:fld>
            <a:endParaRPr kumimoji="0" lang="en-US"/>
          </a:p>
        </p:txBody>
      </p:sp>
    </p:spTree>
    <p:extLst>
      <p:ext uri="{BB962C8B-B14F-4D97-AF65-F5344CB8AC3E}">
        <p14:creationId xmlns:p14="http://schemas.microsoft.com/office/powerpoint/2010/main" val="106153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Spyware signs</a:t>
            </a:r>
          </a:p>
        </p:txBody>
      </p:sp>
      <p:sp>
        <p:nvSpPr>
          <p:cNvPr id="3" name="Content Placeholder 2"/>
          <p:cNvSpPr>
            <a:spLocks noGrp="1"/>
          </p:cNvSpPr>
          <p:nvPr>
            <p:ph idx="1"/>
          </p:nvPr>
        </p:nvSpPr>
        <p:spPr/>
        <p:txBody>
          <a:bodyPr/>
          <a:lstStyle/>
          <a:p>
            <a:r>
              <a:rPr lang="en-US" b="1" u="sng" dirty="0" smtClean="0"/>
              <a:t>Does your Cell Phone runs slower then normal?</a:t>
            </a:r>
          </a:p>
          <a:p>
            <a:endParaRPr lang="en-US" dirty="0"/>
          </a:p>
          <a:p>
            <a:pPr lvl="1"/>
            <a:r>
              <a:rPr lang="en-US" dirty="0" smtClean="0"/>
              <a:t>This is important because with spyware installed, the cell phone must double the activity on the cell phone. And by doing so,  it uses up resources on the phone, thus slowing down everything else.</a:t>
            </a:r>
          </a:p>
          <a:p>
            <a:pPr lvl="1"/>
            <a:endParaRPr lang="en-US" dirty="0"/>
          </a:p>
          <a:p>
            <a:pPr lvl="1"/>
            <a:r>
              <a:rPr lang="en-US" dirty="0" smtClean="0"/>
              <a:t>You will learn, later in the class, that spyware works by duplicating all of the activity on the phone in order to upload it to the spyware servers.</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a:t>
            </a:fld>
            <a:endParaRPr kumimoji="0" lang="en-US"/>
          </a:p>
        </p:txBody>
      </p:sp>
    </p:spTree>
    <p:extLst>
      <p:ext uri="{BB962C8B-B14F-4D97-AF65-F5344CB8AC3E}">
        <p14:creationId xmlns:p14="http://schemas.microsoft.com/office/powerpoint/2010/main" val="27437790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11</a:t>
            </a:r>
            <a:endParaRPr lang="en-US" dirty="0"/>
          </a:p>
        </p:txBody>
      </p:sp>
      <p:sp>
        <p:nvSpPr>
          <p:cNvPr id="3" name="Content Placeholder 2"/>
          <p:cNvSpPr>
            <a:spLocks noGrp="1"/>
          </p:cNvSpPr>
          <p:nvPr>
            <p:ph idx="1"/>
          </p:nvPr>
        </p:nvSpPr>
        <p:spPr/>
        <p:txBody>
          <a:bodyPr>
            <a:normAutofit/>
          </a:bodyPr>
          <a:lstStyle/>
          <a:p>
            <a:r>
              <a:rPr lang="en-US" dirty="0" smtClean="0"/>
              <a:t>Next, lets see if Flexispy is installed</a:t>
            </a:r>
          </a:p>
          <a:p>
            <a:endParaRPr lang="en-US" dirty="0"/>
          </a:p>
          <a:p>
            <a:r>
              <a:rPr lang="en-US" dirty="0" smtClean="0"/>
              <a:t>Bring up the dialer on the Android and enter the following on the dialing pad</a:t>
            </a:r>
          </a:p>
          <a:p>
            <a:endParaRPr lang="en-US" dirty="0"/>
          </a:p>
          <a:p>
            <a:r>
              <a:rPr lang="en-US" dirty="0" smtClean="0"/>
              <a:t>Enter: #123456789</a:t>
            </a:r>
          </a:p>
          <a:p>
            <a:endParaRPr lang="en-US" dirty="0"/>
          </a:p>
          <a:p>
            <a:r>
              <a:rPr lang="en-US" dirty="0" smtClean="0"/>
              <a:t>If the Flexispy box shows up, you have Flexispy</a:t>
            </a:r>
          </a:p>
          <a:p>
            <a:endParaRPr lang="en-US" dirty="0"/>
          </a:p>
          <a:p>
            <a:r>
              <a:rPr lang="en-US" dirty="0" smtClean="0"/>
              <a:t>Note: if they change the default code, this will not work.</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110</a:t>
            </a:fld>
            <a:endParaRPr kumimoji="0" lang="en-US"/>
          </a:p>
        </p:txBody>
      </p:sp>
    </p:spTree>
    <p:extLst>
      <p:ext uri="{BB962C8B-B14F-4D97-AF65-F5344CB8AC3E}">
        <p14:creationId xmlns:p14="http://schemas.microsoft.com/office/powerpoint/2010/main" val="4995595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12</a:t>
            </a:r>
            <a:endParaRPr lang="en-US" dirty="0"/>
          </a:p>
        </p:txBody>
      </p:sp>
      <p:sp>
        <p:nvSpPr>
          <p:cNvPr id="3" name="Content Placeholder 2"/>
          <p:cNvSpPr>
            <a:spLocks noGrp="1"/>
          </p:cNvSpPr>
          <p:nvPr>
            <p:ph idx="1"/>
          </p:nvPr>
        </p:nvSpPr>
        <p:spPr>
          <a:xfrm>
            <a:off x="392112" y="1474605"/>
            <a:ext cx="8568531" cy="4022493"/>
          </a:xfrm>
        </p:spPr>
        <p:txBody>
          <a:bodyPr/>
          <a:lstStyle/>
          <a:p>
            <a:r>
              <a:rPr lang="en-US" dirty="0" smtClean="0"/>
              <a:t>On the Android, bring up the dial pad</a:t>
            </a:r>
          </a:p>
          <a:p>
            <a:endParaRPr lang="en-US" dirty="0"/>
          </a:p>
          <a:p>
            <a:r>
              <a:rPr lang="en-US" dirty="0" smtClean="0"/>
              <a:t>On the dialer, enter the following: *12345</a:t>
            </a:r>
          </a:p>
          <a:p>
            <a:endParaRPr lang="en-US" dirty="0"/>
          </a:p>
          <a:p>
            <a:r>
              <a:rPr lang="en-US" dirty="0" smtClean="0"/>
              <a:t>If Mobilespy is installed, you should see the Smartphone icon</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111</a:t>
            </a:fld>
            <a:endParaRPr kumimoji="0" lang="en-US"/>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512" y="5346470"/>
            <a:ext cx="1219200" cy="133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7448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Checks</a:t>
            </a:r>
            <a:endParaRPr lang="en-US" dirty="0"/>
          </a:p>
        </p:txBody>
      </p:sp>
      <p:sp>
        <p:nvSpPr>
          <p:cNvPr id="3" name="Content Placeholder 2"/>
          <p:cNvSpPr>
            <a:spLocks noGrp="1"/>
          </p:cNvSpPr>
          <p:nvPr>
            <p:ph idx="1"/>
          </p:nvPr>
        </p:nvSpPr>
        <p:spPr/>
        <p:txBody>
          <a:bodyPr>
            <a:normAutofit/>
          </a:bodyPr>
          <a:lstStyle/>
          <a:p>
            <a:r>
              <a:rPr lang="en-US" dirty="0" smtClean="0"/>
              <a:t>Those are all the checks that you need to do for an android phone in order to check for spyware on the device.</a:t>
            </a:r>
          </a:p>
          <a:p>
            <a:endParaRPr lang="en-US" dirty="0"/>
          </a:p>
          <a:p>
            <a:r>
              <a:rPr lang="en-US" dirty="0" smtClean="0"/>
              <a:t>You can either do all of the android checks as a service, or you can just do the 8 checks.</a:t>
            </a:r>
          </a:p>
          <a:p>
            <a:endParaRPr lang="en-US" dirty="0"/>
          </a:p>
          <a:p>
            <a:r>
              <a:rPr lang="en-US" dirty="0" smtClean="0"/>
              <a:t>If you end up doing all of them, you are really checking for everything!!</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112</a:t>
            </a:fld>
            <a:endParaRPr kumimoji="0" lang="en-US"/>
          </a:p>
        </p:txBody>
      </p:sp>
    </p:spTree>
    <p:extLst>
      <p:ext uri="{BB962C8B-B14F-4D97-AF65-F5344CB8AC3E}">
        <p14:creationId xmlns:p14="http://schemas.microsoft.com/office/powerpoint/2010/main" val="32844720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113</a:t>
            </a:fld>
            <a:endParaRPr kumimoji="0" lang="en-US"/>
          </a:p>
        </p:txBody>
      </p:sp>
    </p:spTree>
    <p:extLst>
      <p:ext uri="{BB962C8B-B14F-4D97-AF65-F5344CB8AC3E}">
        <p14:creationId xmlns:p14="http://schemas.microsoft.com/office/powerpoint/2010/main" val="167227623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normAutofit/>
          </a:bodyPr>
          <a:lstStyle/>
          <a:p>
            <a:r>
              <a:rPr lang="en-US" dirty="0" smtClean="0"/>
              <a:t>As with any investigative service, you will need to provide reports on the type of work you did.</a:t>
            </a:r>
          </a:p>
          <a:p>
            <a:endParaRPr lang="en-US" dirty="0"/>
          </a:p>
          <a:p>
            <a:r>
              <a:rPr lang="en-US" dirty="0" smtClean="0"/>
              <a:t>There are three types of reports that we are going to cover in this class.</a:t>
            </a:r>
          </a:p>
          <a:p>
            <a:endParaRPr lang="en-US" dirty="0"/>
          </a:p>
          <a:p>
            <a:pPr lvl="1"/>
            <a:r>
              <a:rPr lang="en-US" dirty="0" smtClean="0"/>
              <a:t>Phone Intake Form</a:t>
            </a:r>
          </a:p>
          <a:p>
            <a:pPr lvl="1"/>
            <a:r>
              <a:rPr lang="en-US" dirty="0" smtClean="0"/>
              <a:t>Spyware Check Report</a:t>
            </a:r>
          </a:p>
          <a:p>
            <a:pPr lvl="1"/>
            <a:r>
              <a:rPr lang="en-US" dirty="0" smtClean="0"/>
              <a:t>Advanced Spyware Check Report</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114</a:t>
            </a:fld>
            <a:endParaRPr kumimoji="0" lang="en-US"/>
          </a:p>
        </p:txBody>
      </p:sp>
    </p:spTree>
    <p:extLst>
      <p:ext uri="{BB962C8B-B14F-4D97-AF65-F5344CB8AC3E}">
        <p14:creationId xmlns:p14="http://schemas.microsoft.com/office/powerpoint/2010/main" val="22489173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normAutofit/>
          </a:bodyPr>
          <a:lstStyle/>
          <a:p>
            <a:r>
              <a:rPr lang="en-US" dirty="0" smtClean="0"/>
              <a:t>There are two ways that you can handle these reports:</a:t>
            </a:r>
          </a:p>
          <a:p>
            <a:pPr lvl="1"/>
            <a:r>
              <a:rPr lang="en-US" dirty="0" smtClean="0"/>
              <a:t>Paper</a:t>
            </a:r>
          </a:p>
          <a:p>
            <a:pPr lvl="1"/>
            <a:r>
              <a:rPr lang="en-US" dirty="0" smtClean="0"/>
              <a:t>Online</a:t>
            </a:r>
          </a:p>
          <a:p>
            <a:r>
              <a:rPr lang="en-US" dirty="0" smtClean="0"/>
              <a:t>I prefer to use the online method for dealing with the reports, since I can fill out everything on my phone and send the report to them.</a:t>
            </a:r>
          </a:p>
          <a:p>
            <a:endParaRPr lang="en-US" dirty="0"/>
          </a:p>
          <a:p>
            <a:r>
              <a:rPr lang="en-US" dirty="0" smtClean="0"/>
              <a:t>You can store a copy of the reports on your phone or at a </a:t>
            </a:r>
            <a:r>
              <a:rPr lang="en-US" dirty="0" err="1" smtClean="0"/>
              <a:t>dropbox</a:t>
            </a:r>
            <a:r>
              <a:rPr lang="en-US" dirty="0" smtClean="0"/>
              <a:t> account.</a:t>
            </a:r>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115</a:t>
            </a:fld>
            <a:endParaRPr kumimoji="0" lang="en-US"/>
          </a:p>
        </p:txBody>
      </p:sp>
    </p:spTree>
    <p:extLst>
      <p:ext uri="{BB962C8B-B14F-4D97-AF65-F5344CB8AC3E}">
        <p14:creationId xmlns:p14="http://schemas.microsoft.com/office/powerpoint/2010/main" val="314110192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lstStyle/>
          <a:p>
            <a:r>
              <a:rPr lang="en-US" dirty="0" smtClean="0"/>
              <a:t>To save time with this, since most of the checks that I do, I finish in less than 20 minutes, I make sure I keep a set of reports on my Google Drive.</a:t>
            </a:r>
          </a:p>
          <a:p>
            <a:endParaRPr lang="en-US" dirty="0"/>
          </a:p>
          <a:p>
            <a:r>
              <a:rPr lang="en-US" dirty="0" smtClean="0"/>
              <a:t>On my Google drive I have 4 files</a:t>
            </a:r>
          </a:p>
          <a:p>
            <a:pPr lvl="1"/>
            <a:r>
              <a:rPr lang="en-US" dirty="0" smtClean="0"/>
              <a:t>iPhone Spyware Report</a:t>
            </a:r>
          </a:p>
          <a:p>
            <a:pPr lvl="1"/>
            <a:r>
              <a:rPr lang="en-US" dirty="0" smtClean="0"/>
              <a:t>iPhone Spyware Report CLEAN</a:t>
            </a:r>
          </a:p>
          <a:p>
            <a:pPr lvl="1"/>
            <a:r>
              <a:rPr lang="en-US" dirty="0" smtClean="0"/>
              <a:t>Android Spyware Report</a:t>
            </a:r>
          </a:p>
          <a:p>
            <a:pPr lvl="1"/>
            <a:r>
              <a:rPr lang="en-US" dirty="0" smtClean="0"/>
              <a:t>Android Spyware Report CLEAN</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116</a:t>
            </a:fld>
            <a:endParaRPr kumimoji="0" lang="en-US"/>
          </a:p>
        </p:txBody>
      </p:sp>
    </p:spTree>
    <p:extLst>
      <p:ext uri="{BB962C8B-B14F-4D97-AF65-F5344CB8AC3E}">
        <p14:creationId xmlns:p14="http://schemas.microsoft.com/office/powerpoint/2010/main" val="231195985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lstStyle/>
          <a:p>
            <a:r>
              <a:rPr lang="en-US" dirty="0" smtClean="0"/>
              <a:t>Now if you notice, I have a version of iPhone and Android that is titled CLEAN.</a:t>
            </a:r>
          </a:p>
          <a:p>
            <a:endParaRPr lang="en-US" dirty="0"/>
          </a:p>
          <a:p>
            <a:r>
              <a:rPr lang="en-US" dirty="0" smtClean="0"/>
              <a:t>This is what I use the MAJORITY of the time, since I have only found 3 cellphones with Spyware on them, or the left-overs of them.</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117</a:t>
            </a:fld>
            <a:endParaRPr kumimoji="0" lang="en-US"/>
          </a:p>
        </p:txBody>
      </p:sp>
    </p:spTree>
    <p:extLst>
      <p:ext uri="{BB962C8B-B14F-4D97-AF65-F5344CB8AC3E}">
        <p14:creationId xmlns:p14="http://schemas.microsoft.com/office/powerpoint/2010/main" val="117517736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Spyware Report</a:t>
            </a:r>
            <a:endParaRPr lang="en-US" dirty="0"/>
          </a:p>
        </p:txBody>
      </p:sp>
      <p:sp>
        <p:nvSpPr>
          <p:cNvPr id="3" name="Content Placeholder 2"/>
          <p:cNvSpPr>
            <a:spLocks noGrp="1"/>
          </p:cNvSpPr>
          <p:nvPr>
            <p:ph idx="1"/>
          </p:nvPr>
        </p:nvSpPr>
        <p:spPr/>
        <p:txBody>
          <a:bodyPr numCol="2">
            <a:normAutofit fontScale="92500" lnSpcReduction="10000"/>
          </a:bodyPr>
          <a:lstStyle/>
          <a:p>
            <a:r>
              <a:rPr lang="en-US" dirty="0"/>
              <a:t>Clients Name</a:t>
            </a:r>
          </a:p>
          <a:p>
            <a:r>
              <a:rPr lang="en-US" dirty="0"/>
              <a:t>iPhone Model</a:t>
            </a:r>
          </a:p>
          <a:p>
            <a:r>
              <a:rPr lang="en-US" dirty="0"/>
              <a:t>iPhone Carrier</a:t>
            </a:r>
          </a:p>
          <a:p>
            <a:r>
              <a:rPr lang="en-US" dirty="0"/>
              <a:t>iPhone OS Version</a:t>
            </a:r>
          </a:p>
          <a:p>
            <a:r>
              <a:rPr lang="en-US" dirty="0"/>
              <a:t>iPhone IMEI</a:t>
            </a:r>
          </a:p>
          <a:p>
            <a:r>
              <a:rPr lang="en-US" dirty="0"/>
              <a:t>Passcode on iPhone</a:t>
            </a:r>
          </a:p>
          <a:p>
            <a:r>
              <a:rPr lang="en-US" dirty="0"/>
              <a:t>iPhone number</a:t>
            </a:r>
          </a:p>
          <a:p>
            <a:r>
              <a:rPr lang="en-US" dirty="0" smtClean="0"/>
              <a:t>Jailbreak Check</a:t>
            </a:r>
            <a:endParaRPr lang="en-US" dirty="0"/>
          </a:p>
          <a:p>
            <a:r>
              <a:rPr lang="en-US" dirty="0"/>
              <a:t>Spyware check Method 1 </a:t>
            </a:r>
          </a:p>
          <a:p>
            <a:r>
              <a:rPr lang="en-US" dirty="0"/>
              <a:t>Spyware check Method 2</a:t>
            </a:r>
          </a:p>
          <a:p>
            <a:r>
              <a:rPr lang="en-US" dirty="0"/>
              <a:t>Spyware check Method 3</a:t>
            </a:r>
          </a:p>
          <a:p>
            <a:r>
              <a:rPr lang="en-US" dirty="0"/>
              <a:t>Spyware check Method 4 </a:t>
            </a:r>
            <a:endParaRPr lang="en-US" dirty="0" smtClean="0"/>
          </a:p>
          <a:p>
            <a:r>
              <a:rPr lang="en-US" dirty="0"/>
              <a:t>Spyware check Method </a:t>
            </a:r>
            <a:r>
              <a:rPr lang="en-US" dirty="0" smtClean="0"/>
              <a:t>5</a:t>
            </a:r>
          </a:p>
          <a:p>
            <a:r>
              <a:rPr lang="en-US" dirty="0"/>
              <a:t>Spyware check Method </a:t>
            </a:r>
            <a:r>
              <a:rPr lang="en-US" dirty="0" smtClean="0"/>
              <a:t>6</a:t>
            </a:r>
            <a:endParaRPr lang="en-US" dirty="0"/>
          </a:p>
          <a:p>
            <a:r>
              <a:rPr lang="en-US" dirty="0"/>
              <a:t>Spyware check Method </a:t>
            </a:r>
            <a:r>
              <a:rPr lang="en-US" dirty="0" smtClean="0"/>
              <a:t>7</a:t>
            </a:r>
            <a:endParaRPr lang="en-US" dirty="0"/>
          </a:p>
          <a:p>
            <a:r>
              <a:rPr lang="en-US" dirty="0"/>
              <a:t>Spyware check Method </a:t>
            </a:r>
            <a:r>
              <a:rPr lang="en-US" dirty="0" smtClean="0"/>
              <a:t>8</a:t>
            </a:r>
            <a:endParaRPr lang="en-US" dirty="0"/>
          </a:p>
          <a:p>
            <a:r>
              <a:rPr lang="en-US" dirty="0"/>
              <a:t>Spyware check Method </a:t>
            </a:r>
            <a:r>
              <a:rPr lang="en-US" dirty="0" smtClean="0"/>
              <a:t>9</a:t>
            </a:r>
            <a:endParaRPr lang="en-US" dirty="0"/>
          </a:p>
          <a:p>
            <a:r>
              <a:rPr lang="en-US" dirty="0"/>
              <a:t>Spyware check Method </a:t>
            </a:r>
            <a:r>
              <a:rPr lang="en-US" dirty="0" smtClean="0"/>
              <a:t>10</a:t>
            </a:r>
            <a:endParaRPr lang="en-US" dirty="0"/>
          </a:p>
          <a:p>
            <a:r>
              <a:rPr lang="en-US" dirty="0" smtClean="0"/>
              <a:t>Notes </a:t>
            </a:r>
            <a:r>
              <a:rPr lang="en-US" dirty="0"/>
              <a:t>on iPhone</a:t>
            </a:r>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118</a:t>
            </a:fld>
            <a:endParaRPr kumimoji="0" lang="en-US"/>
          </a:p>
        </p:txBody>
      </p:sp>
    </p:spTree>
    <p:extLst>
      <p:ext uri="{BB962C8B-B14F-4D97-AF65-F5344CB8AC3E}">
        <p14:creationId xmlns:p14="http://schemas.microsoft.com/office/powerpoint/2010/main" val="568139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Droid Spyware Check Report</a:t>
            </a:r>
            <a:endParaRPr lang="en-US" dirty="0"/>
          </a:p>
        </p:txBody>
      </p:sp>
      <p:sp>
        <p:nvSpPr>
          <p:cNvPr id="3" name="Content Placeholder 2"/>
          <p:cNvSpPr>
            <a:spLocks noGrp="1"/>
          </p:cNvSpPr>
          <p:nvPr>
            <p:ph idx="1"/>
          </p:nvPr>
        </p:nvSpPr>
        <p:spPr/>
        <p:txBody>
          <a:bodyPr numCol="2">
            <a:normAutofit fontScale="85000" lnSpcReduction="20000"/>
          </a:bodyPr>
          <a:lstStyle/>
          <a:p>
            <a:r>
              <a:rPr lang="en-US" dirty="0"/>
              <a:t>Clients Name</a:t>
            </a:r>
          </a:p>
          <a:p>
            <a:r>
              <a:rPr lang="en-US" dirty="0"/>
              <a:t>Droid Model</a:t>
            </a:r>
          </a:p>
          <a:p>
            <a:r>
              <a:rPr lang="en-US" dirty="0"/>
              <a:t>Droid Carrier</a:t>
            </a:r>
          </a:p>
          <a:p>
            <a:r>
              <a:rPr lang="en-US" dirty="0"/>
              <a:t>Droid OS Version</a:t>
            </a:r>
          </a:p>
          <a:p>
            <a:r>
              <a:rPr lang="en-US" dirty="0"/>
              <a:t>Droid IMEI</a:t>
            </a:r>
          </a:p>
          <a:p>
            <a:r>
              <a:rPr lang="en-US" dirty="0"/>
              <a:t>Passcode on Droid</a:t>
            </a:r>
          </a:p>
          <a:p>
            <a:r>
              <a:rPr lang="en-US" dirty="0"/>
              <a:t>Droid number</a:t>
            </a:r>
          </a:p>
          <a:p>
            <a:r>
              <a:rPr lang="en-US" dirty="0" smtClean="0"/>
              <a:t>Rooted</a:t>
            </a:r>
            <a:r>
              <a:rPr lang="en-US" dirty="0"/>
              <a:t>? </a:t>
            </a:r>
          </a:p>
          <a:p>
            <a:r>
              <a:rPr lang="en-US" dirty="0"/>
              <a:t>Spyware check Method 1 </a:t>
            </a:r>
          </a:p>
          <a:p>
            <a:r>
              <a:rPr lang="en-US" dirty="0"/>
              <a:t>Spyware check Method 2</a:t>
            </a:r>
          </a:p>
          <a:p>
            <a:r>
              <a:rPr lang="en-US" dirty="0"/>
              <a:t>Spyware check Method 3</a:t>
            </a:r>
          </a:p>
          <a:p>
            <a:r>
              <a:rPr lang="en-US" dirty="0"/>
              <a:t>Spyware check Method 4</a:t>
            </a:r>
          </a:p>
          <a:p>
            <a:r>
              <a:rPr lang="en-US" dirty="0"/>
              <a:t>Spyware check Method </a:t>
            </a:r>
            <a:r>
              <a:rPr lang="en-US" dirty="0" smtClean="0"/>
              <a:t>5</a:t>
            </a:r>
          </a:p>
          <a:p>
            <a:r>
              <a:rPr lang="en-US" dirty="0"/>
              <a:t>Spyware check Method </a:t>
            </a:r>
            <a:r>
              <a:rPr lang="en-US" dirty="0" smtClean="0"/>
              <a:t>6</a:t>
            </a:r>
            <a:endParaRPr lang="en-US" dirty="0"/>
          </a:p>
          <a:p>
            <a:r>
              <a:rPr lang="en-US" dirty="0"/>
              <a:t>Spyware check Method </a:t>
            </a:r>
            <a:r>
              <a:rPr lang="en-US" dirty="0" smtClean="0"/>
              <a:t>7</a:t>
            </a:r>
            <a:endParaRPr lang="en-US" dirty="0"/>
          </a:p>
          <a:p>
            <a:r>
              <a:rPr lang="en-US" dirty="0"/>
              <a:t>Spyware check Method </a:t>
            </a:r>
            <a:r>
              <a:rPr lang="en-US" dirty="0" smtClean="0"/>
              <a:t>8</a:t>
            </a:r>
            <a:endParaRPr lang="en-US" dirty="0"/>
          </a:p>
          <a:p>
            <a:r>
              <a:rPr lang="en-US" dirty="0"/>
              <a:t>Spyware check Method </a:t>
            </a:r>
            <a:r>
              <a:rPr lang="en-US" dirty="0" smtClean="0"/>
              <a:t>9</a:t>
            </a:r>
          </a:p>
          <a:p>
            <a:r>
              <a:rPr lang="en-US" dirty="0"/>
              <a:t>Spyware check Method </a:t>
            </a:r>
            <a:r>
              <a:rPr lang="en-US" dirty="0" smtClean="0"/>
              <a:t>10</a:t>
            </a:r>
            <a:endParaRPr lang="en-US" dirty="0"/>
          </a:p>
          <a:p>
            <a:r>
              <a:rPr lang="en-US" dirty="0"/>
              <a:t>Spyware check Method </a:t>
            </a:r>
            <a:r>
              <a:rPr lang="en-US" dirty="0" smtClean="0"/>
              <a:t>11</a:t>
            </a:r>
            <a:endParaRPr lang="en-US" dirty="0"/>
          </a:p>
          <a:p>
            <a:r>
              <a:rPr lang="en-US" dirty="0"/>
              <a:t>Spyware check Method </a:t>
            </a:r>
            <a:r>
              <a:rPr lang="en-US" dirty="0" smtClean="0"/>
              <a:t>12</a:t>
            </a:r>
            <a:endParaRPr lang="en-US" dirty="0"/>
          </a:p>
          <a:p>
            <a:r>
              <a:rPr lang="en-US" dirty="0" smtClean="0"/>
              <a:t>Notes </a:t>
            </a:r>
            <a:r>
              <a:rPr lang="en-US" dirty="0"/>
              <a:t>on Droid</a:t>
            </a:r>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119</a:t>
            </a:fld>
            <a:endParaRPr kumimoji="0" lang="en-US"/>
          </a:p>
        </p:txBody>
      </p:sp>
    </p:spTree>
    <p:extLst>
      <p:ext uri="{BB962C8B-B14F-4D97-AF65-F5344CB8AC3E}">
        <p14:creationId xmlns:p14="http://schemas.microsoft.com/office/powerpoint/2010/main" val="3535360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Spyware signs</a:t>
            </a:r>
          </a:p>
        </p:txBody>
      </p:sp>
      <p:sp>
        <p:nvSpPr>
          <p:cNvPr id="3" name="Content Placeholder 2"/>
          <p:cNvSpPr>
            <a:spLocks noGrp="1"/>
          </p:cNvSpPr>
          <p:nvPr>
            <p:ph idx="1"/>
          </p:nvPr>
        </p:nvSpPr>
        <p:spPr/>
        <p:txBody>
          <a:bodyPr/>
          <a:lstStyle/>
          <a:p>
            <a:r>
              <a:rPr lang="en-US" u="sng" dirty="0" smtClean="0"/>
              <a:t>Does your cell phone battery gets hotter than normal?</a:t>
            </a:r>
          </a:p>
          <a:p>
            <a:pPr lvl="1"/>
            <a:endParaRPr lang="en-US" dirty="0"/>
          </a:p>
          <a:p>
            <a:pPr lvl="1"/>
            <a:r>
              <a:rPr lang="en-US" dirty="0" smtClean="0"/>
              <a:t>This is important due to the fact that the cell phone is now working twice as hard as normal.</a:t>
            </a:r>
          </a:p>
          <a:p>
            <a:pPr lvl="1"/>
            <a:endParaRPr lang="en-US" dirty="0"/>
          </a:p>
          <a:p>
            <a:pPr lvl="1"/>
            <a:r>
              <a:rPr lang="en-US" dirty="0" smtClean="0"/>
              <a:t>Remember, spyware duplicates ALL activity on the cell phone and uploads it to the spyware servers.</a:t>
            </a:r>
          </a:p>
          <a:p>
            <a:pPr lvl="1"/>
            <a:endParaRPr lang="en-US" dirty="0"/>
          </a:p>
          <a:p>
            <a:pPr lvl="1"/>
            <a:r>
              <a:rPr lang="en-US" dirty="0" smtClean="0"/>
              <a:t>This means the battery is doing double the amount of work.</a:t>
            </a:r>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12</a:t>
            </a:fld>
            <a:endParaRPr kumimoji="0" lang="en-US"/>
          </a:p>
        </p:txBody>
      </p:sp>
    </p:spTree>
    <p:extLst>
      <p:ext uri="{BB962C8B-B14F-4D97-AF65-F5344CB8AC3E}">
        <p14:creationId xmlns:p14="http://schemas.microsoft.com/office/powerpoint/2010/main" val="139616151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them sign a contract first!!</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Remember, you must make sure that your clients sign a contract with you first before you begin the work on their cell phone.</a:t>
            </a:r>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120</a:t>
            </a:fld>
            <a:endParaRPr kumimoji="0" lang="en-US"/>
          </a:p>
        </p:txBody>
      </p:sp>
    </p:spTree>
    <p:extLst>
      <p:ext uri="{BB962C8B-B14F-4D97-AF65-F5344CB8AC3E}">
        <p14:creationId xmlns:p14="http://schemas.microsoft.com/office/powerpoint/2010/main" val="13404996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Spyware signs</a:t>
            </a:r>
          </a:p>
        </p:txBody>
      </p:sp>
      <p:sp>
        <p:nvSpPr>
          <p:cNvPr id="3" name="Content Placeholder 2"/>
          <p:cNvSpPr>
            <a:spLocks noGrp="1"/>
          </p:cNvSpPr>
          <p:nvPr>
            <p:ph idx="1"/>
          </p:nvPr>
        </p:nvSpPr>
        <p:spPr/>
        <p:txBody>
          <a:bodyPr/>
          <a:lstStyle/>
          <a:p>
            <a:r>
              <a:rPr lang="en-US" u="sng" dirty="0" smtClean="0"/>
              <a:t>Is your battery life is almost half of what it used to be</a:t>
            </a:r>
            <a:r>
              <a:rPr lang="en-US" dirty="0"/>
              <a:t>?</a:t>
            </a:r>
            <a:endParaRPr lang="en-US" dirty="0" smtClean="0"/>
          </a:p>
          <a:p>
            <a:endParaRPr lang="en-US" dirty="0"/>
          </a:p>
          <a:p>
            <a:pPr lvl="1"/>
            <a:r>
              <a:rPr lang="en-US" dirty="0" smtClean="0"/>
              <a:t>This is important because this is one more sign that there is spyware.</a:t>
            </a:r>
          </a:p>
          <a:p>
            <a:pPr lvl="1"/>
            <a:endParaRPr lang="en-US" dirty="0"/>
          </a:p>
          <a:p>
            <a:pPr lvl="1"/>
            <a:r>
              <a:rPr lang="en-US" dirty="0" smtClean="0"/>
              <a:t>Remember, spyware duplicates everything on the phone and then uploads it to the spyware server, using up battery life, making the battery last less then it normally would.</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13</a:t>
            </a:fld>
            <a:endParaRPr kumimoji="0" lang="en-US"/>
          </a:p>
        </p:txBody>
      </p:sp>
    </p:spTree>
    <p:extLst>
      <p:ext uri="{BB962C8B-B14F-4D97-AF65-F5344CB8AC3E}">
        <p14:creationId xmlns:p14="http://schemas.microsoft.com/office/powerpoint/2010/main" val="1503367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Spyware signs</a:t>
            </a:r>
          </a:p>
        </p:txBody>
      </p:sp>
      <p:sp>
        <p:nvSpPr>
          <p:cNvPr id="3" name="Content Placeholder 2"/>
          <p:cNvSpPr>
            <a:spLocks noGrp="1"/>
          </p:cNvSpPr>
          <p:nvPr>
            <p:ph idx="1"/>
          </p:nvPr>
        </p:nvSpPr>
        <p:spPr/>
        <p:txBody>
          <a:bodyPr>
            <a:normAutofit lnSpcReduction="10000"/>
          </a:bodyPr>
          <a:lstStyle/>
          <a:p>
            <a:r>
              <a:rPr lang="en-US" u="sng" dirty="0" smtClean="0"/>
              <a:t>Has your data usage doubled in the past month?</a:t>
            </a:r>
          </a:p>
          <a:p>
            <a:endParaRPr lang="en-US" dirty="0"/>
          </a:p>
          <a:p>
            <a:pPr lvl="1"/>
            <a:r>
              <a:rPr lang="en-US" dirty="0" smtClean="0"/>
              <a:t>This is probably the MOST important sign of spyware.</a:t>
            </a:r>
          </a:p>
          <a:p>
            <a:pPr lvl="1"/>
            <a:endParaRPr lang="en-US" dirty="0"/>
          </a:p>
          <a:p>
            <a:pPr lvl="1"/>
            <a:r>
              <a:rPr lang="en-US" dirty="0" smtClean="0"/>
              <a:t>Most of the other signs could be explained away with usage, adding more and more apps to the phone etc.</a:t>
            </a:r>
          </a:p>
          <a:p>
            <a:pPr lvl="1"/>
            <a:endParaRPr lang="en-US" dirty="0"/>
          </a:p>
          <a:p>
            <a:pPr lvl="1"/>
            <a:r>
              <a:rPr lang="en-US" dirty="0" smtClean="0"/>
              <a:t>But, remember,  spyware works by making a COPY of the cell phones activity.  This means that data usage is DOUBLED.</a:t>
            </a:r>
          </a:p>
          <a:p>
            <a:pPr lvl="1"/>
            <a:endParaRPr lang="en-US" dirty="0"/>
          </a:p>
          <a:p>
            <a:pPr lvl="1"/>
            <a:r>
              <a:rPr lang="en-US" dirty="0" smtClean="0"/>
              <a:t>I am not talking about ¼, ½, I mean DOUBLED.</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14</a:t>
            </a:fld>
            <a:endParaRPr kumimoji="0" lang="en-US"/>
          </a:p>
        </p:txBody>
      </p:sp>
    </p:spTree>
    <p:extLst>
      <p:ext uri="{BB962C8B-B14F-4D97-AF65-F5344CB8AC3E}">
        <p14:creationId xmlns:p14="http://schemas.microsoft.com/office/powerpoint/2010/main" val="2464583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normAutofit/>
          </a:bodyPr>
          <a:lstStyle/>
          <a:p>
            <a:pPr>
              <a:defRPr/>
            </a:pPr>
            <a:fld id="{91BDA87C-B084-4C4C-8802-7CB960F2ADF3}" type="slidenum">
              <a:rPr lang="en-GB" smtClean="0"/>
              <a:pPr>
                <a:defRPr/>
              </a:pPr>
              <a:t>15</a:t>
            </a:fld>
            <a:endParaRPr lang="en-GB"/>
          </a:p>
        </p:txBody>
      </p:sp>
    </p:spTree>
    <p:extLst>
      <p:ext uri="{BB962C8B-B14F-4D97-AF65-F5344CB8AC3E}">
        <p14:creationId xmlns:p14="http://schemas.microsoft.com/office/powerpoint/2010/main" val="1657545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Ownership</a:t>
            </a:r>
            <a:endParaRPr lang="en-US" dirty="0"/>
          </a:p>
        </p:txBody>
      </p:sp>
      <p:sp>
        <p:nvSpPr>
          <p:cNvPr id="2" name="Content Placeholder 1"/>
          <p:cNvSpPr>
            <a:spLocks noGrp="1"/>
          </p:cNvSpPr>
          <p:nvPr>
            <p:ph idx="1"/>
          </p:nvPr>
        </p:nvSpPr>
        <p:spPr/>
        <p:txBody>
          <a:bodyPr/>
          <a:lstStyle/>
          <a:p>
            <a:r>
              <a:rPr lang="en-US" dirty="0" smtClean="0"/>
              <a:t>Okay, before we get started we need to go over this, before we get started.</a:t>
            </a:r>
          </a:p>
          <a:p>
            <a:r>
              <a:rPr lang="en-US" dirty="0" smtClean="0"/>
              <a:t>One of the MOST important questions you can ever ask about a cell phone, and that is OWNERSHIP.</a:t>
            </a:r>
          </a:p>
          <a:p>
            <a:endParaRPr lang="en-US" dirty="0"/>
          </a:p>
          <a:p>
            <a:r>
              <a:rPr lang="en-US" dirty="0" smtClean="0"/>
              <a:t>With any work on a cell phone,  you need to ask:</a:t>
            </a:r>
          </a:p>
          <a:p>
            <a:pPr lvl="1"/>
            <a:r>
              <a:rPr lang="en-US" dirty="0" smtClean="0"/>
              <a:t>Who owns this phone?</a:t>
            </a:r>
          </a:p>
          <a:p>
            <a:pPr lvl="2"/>
            <a:r>
              <a:rPr lang="en-US" dirty="0" smtClean="0"/>
              <a:t>If you doubt the person, ask for a copy of the most recent bill.</a:t>
            </a:r>
          </a:p>
          <a:p>
            <a:pPr lvl="2"/>
            <a:r>
              <a:rPr lang="en-US" dirty="0" smtClean="0"/>
              <a:t>If they say they threw it away, have them print out the bill from their online account access.</a:t>
            </a:r>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3" name="Slide Number Placeholder 2"/>
          <p:cNvSpPr>
            <a:spLocks noGrp="1"/>
          </p:cNvSpPr>
          <p:nvPr>
            <p:ph type="sldNum" sz="quarter" idx="12"/>
          </p:nvPr>
        </p:nvSpPr>
        <p:spPr/>
        <p:txBody>
          <a:bodyPr>
            <a:normAutofit/>
          </a:bodyPr>
          <a:lstStyle/>
          <a:p>
            <a:pPr>
              <a:defRPr/>
            </a:pPr>
            <a:fld id="{91BDA87C-B084-4C4C-8802-7CB960F2ADF3}" type="slidenum">
              <a:rPr lang="en-GB" smtClean="0"/>
              <a:pPr>
                <a:defRPr/>
              </a:pPr>
              <a:t>16</a:t>
            </a:fld>
            <a:endParaRPr lang="en-GB"/>
          </a:p>
        </p:txBody>
      </p:sp>
    </p:spTree>
    <p:extLst>
      <p:ext uri="{BB962C8B-B14F-4D97-AF65-F5344CB8AC3E}">
        <p14:creationId xmlns:p14="http://schemas.microsoft.com/office/powerpoint/2010/main" val="3073515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3" name="Content Placeholder 2"/>
          <p:cNvSpPr>
            <a:spLocks noGrp="1"/>
          </p:cNvSpPr>
          <p:nvPr>
            <p:ph idx="1"/>
          </p:nvPr>
        </p:nvSpPr>
        <p:spPr/>
        <p:txBody>
          <a:bodyPr/>
          <a:lstStyle/>
          <a:p>
            <a:r>
              <a:rPr lang="en-US" dirty="0" smtClean="0"/>
              <a:t>So, how do you figure out Ownership?  The owner of a cell phone is:</a:t>
            </a:r>
          </a:p>
          <a:p>
            <a:pPr lvl="1"/>
            <a:r>
              <a:rPr lang="en-US" dirty="0" smtClean="0"/>
              <a:t>The person who BOUGHT the phone.</a:t>
            </a:r>
          </a:p>
          <a:p>
            <a:pPr lvl="1"/>
            <a:r>
              <a:rPr lang="en-US" dirty="0" smtClean="0"/>
              <a:t>AND</a:t>
            </a:r>
          </a:p>
          <a:p>
            <a:pPr lvl="1"/>
            <a:r>
              <a:rPr lang="en-US" dirty="0" smtClean="0"/>
              <a:t>The person who PAYS the monthly bill</a:t>
            </a:r>
          </a:p>
          <a:p>
            <a:pPr lvl="1"/>
            <a:endParaRPr lang="en-US" dirty="0"/>
          </a:p>
          <a:p>
            <a:r>
              <a:rPr lang="en-US" dirty="0" smtClean="0"/>
              <a:t>You must be BOTH in order to be considered the Owner of the cell phone.</a:t>
            </a:r>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17</a:t>
            </a:fld>
            <a:endParaRPr kumimoji="0" lang="en-US"/>
          </a:p>
        </p:txBody>
      </p:sp>
    </p:spTree>
    <p:extLst>
      <p:ext uri="{BB962C8B-B14F-4D97-AF65-F5344CB8AC3E}">
        <p14:creationId xmlns:p14="http://schemas.microsoft.com/office/powerpoint/2010/main" val="1661031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3" name="Content Placeholder 2"/>
          <p:cNvSpPr>
            <a:spLocks noGrp="1"/>
          </p:cNvSpPr>
          <p:nvPr>
            <p:ph idx="1"/>
          </p:nvPr>
        </p:nvSpPr>
        <p:spPr/>
        <p:txBody>
          <a:bodyPr/>
          <a:lstStyle/>
          <a:p>
            <a:r>
              <a:rPr lang="en-US" dirty="0" smtClean="0"/>
              <a:t>The question that YOU must answer is, do you really need to know the OWNERSHIP of a device to check for Spyware?</a:t>
            </a:r>
          </a:p>
          <a:p>
            <a:endParaRPr lang="en-US" dirty="0" smtClean="0"/>
          </a:p>
          <a:p>
            <a:r>
              <a:rPr lang="en-US" dirty="0" smtClean="0"/>
              <a:t>That is a question for you.</a:t>
            </a:r>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18</a:t>
            </a:fld>
            <a:endParaRPr kumimoji="0" lang="en-US"/>
          </a:p>
        </p:txBody>
      </p:sp>
    </p:spTree>
    <p:extLst>
      <p:ext uri="{BB962C8B-B14F-4D97-AF65-F5344CB8AC3E}">
        <p14:creationId xmlns:p14="http://schemas.microsoft.com/office/powerpoint/2010/main" val="3920347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t>
            </a:r>
          </a:p>
        </p:txBody>
      </p:sp>
      <p:sp>
        <p:nvSpPr>
          <p:cNvPr id="3" name="Content Placeholder 2"/>
          <p:cNvSpPr>
            <a:spLocks noGrp="1"/>
          </p:cNvSpPr>
          <p:nvPr>
            <p:ph idx="1"/>
          </p:nvPr>
        </p:nvSpPr>
        <p:spPr/>
        <p:txBody>
          <a:bodyPr>
            <a:normAutofit lnSpcReduction="10000"/>
          </a:bodyPr>
          <a:lstStyle/>
          <a:p>
            <a:r>
              <a:rPr lang="en-US" dirty="0" smtClean="0"/>
              <a:t>Now, when it comes to checking for Spyware on a cell phone, what is the need to establish ownership??</a:t>
            </a:r>
          </a:p>
          <a:p>
            <a:endParaRPr lang="en-US" dirty="0"/>
          </a:p>
          <a:p>
            <a:r>
              <a:rPr lang="en-US" dirty="0" smtClean="0"/>
              <a:t>The idea we are working with here is that the person, Joe, is bringing you his phone to check because he suspects his wife has put spyware on his phone.</a:t>
            </a:r>
          </a:p>
          <a:p>
            <a:endParaRPr lang="en-US" dirty="0"/>
          </a:p>
          <a:p>
            <a:r>
              <a:rPr lang="en-US" dirty="0" smtClean="0"/>
              <a:t>Joe is the user right?  It’s his phone right?  And all you are doing is checking for spyware, not installing it.</a:t>
            </a:r>
          </a:p>
          <a:p>
            <a:endParaRPr lang="en-US" dirty="0"/>
          </a:p>
          <a:p>
            <a:r>
              <a:rPr lang="en-US" dirty="0" smtClean="0"/>
              <a:t>The real issue is that if you do find spyware on the phone, ownership will allow you to determine if it was legal to put spyware on the cell phone, to a degree.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19</a:t>
            </a:fld>
            <a:endParaRPr kumimoji="0" lang="en-US"/>
          </a:p>
        </p:txBody>
      </p:sp>
    </p:spTree>
    <p:extLst>
      <p:ext uri="{BB962C8B-B14F-4D97-AF65-F5344CB8AC3E}">
        <p14:creationId xmlns:p14="http://schemas.microsoft.com/office/powerpoint/2010/main" val="103060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Copyright</a:t>
            </a:r>
          </a:p>
        </p:txBody>
      </p:sp>
      <p:sp>
        <p:nvSpPr>
          <p:cNvPr id="6147" name="Content Placeholder 2"/>
          <p:cNvSpPr>
            <a:spLocks noGrp="1"/>
          </p:cNvSpPr>
          <p:nvPr>
            <p:ph idx="1"/>
          </p:nvPr>
        </p:nvSpPr>
        <p:spPr/>
        <p:txBody>
          <a:bodyPr>
            <a:normAutofit/>
          </a:bodyPr>
          <a:lstStyle/>
          <a:p>
            <a:r>
              <a:rPr lang="en-US" dirty="0" smtClean="0"/>
              <a:t>All material in this presentation is Copyright 2015 by Joseph Seanor and PI Classroom.</a:t>
            </a:r>
          </a:p>
          <a:p>
            <a:endParaRPr lang="en-US" dirty="0" smtClean="0"/>
          </a:p>
          <a:p>
            <a:r>
              <a:rPr lang="en-US" dirty="0" smtClean="0"/>
              <a:t>Any reproduction in physical or electronic format is not allowed without the written permission of Joseph Seanor.</a:t>
            </a:r>
          </a:p>
          <a:p>
            <a:endParaRPr lang="en-US" dirty="0" smtClean="0"/>
          </a:p>
          <a:p>
            <a:r>
              <a:rPr lang="en-US" dirty="0" smtClean="0"/>
              <a:t>If you wish to use this information in a presentation of your own, or in other materials, please contact me at: jseanor@cibir.net</a:t>
            </a:r>
          </a:p>
        </p:txBody>
      </p:sp>
      <p:sp>
        <p:nvSpPr>
          <p:cNvPr id="2" name="Footer Placeholder 1"/>
          <p:cNvSpPr>
            <a:spLocks noGrp="1"/>
          </p:cNvSpPr>
          <p:nvPr>
            <p:ph type="ftr" sz="quarter" idx="11"/>
          </p:nvPr>
        </p:nvSpPr>
        <p:spPr/>
        <p:txBody>
          <a:bodyPr/>
          <a:lstStyle/>
          <a:p>
            <a:r>
              <a:rPr kumimoji="0" lang="en-US" dirty="0" smtClean="0"/>
              <a:t>Copyright 2015 PI Classroom</a:t>
            </a:r>
            <a:endParaRPr kumimoji="0" lang="en-US" dirty="0"/>
          </a:p>
        </p:txBody>
      </p:sp>
      <p:sp>
        <p:nvSpPr>
          <p:cNvPr id="3" name="Slide Number Placeholder 2"/>
          <p:cNvSpPr>
            <a:spLocks noGrp="1"/>
          </p:cNvSpPr>
          <p:nvPr>
            <p:ph type="sldNum" sz="quarter" idx="12"/>
          </p:nvPr>
        </p:nvSpPr>
        <p:spPr/>
        <p:txBody>
          <a:bodyPr>
            <a:normAutofit/>
          </a:bodyPr>
          <a:lstStyle/>
          <a:p>
            <a:fld id="{D5BBC35B-A44B-4119-B8DA-DE9E3DFADA20}" type="slidenum">
              <a:rPr kumimoji="0" lang="en-US" smtClean="0"/>
              <a:pPr/>
              <a:t>2</a:t>
            </a:fld>
            <a:endParaRPr kumimoji="0"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3" name="Content Placeholder 2"/>
          <p:cNvSpPr>
            <a:spLocks noGrp="1"/>
          </p:cNvSpPr>
          <p:nvPr>
            <p:ph idx="1"/>
          </p:nvPr>
        </p:nvSpPr>
        <p:spPr/>
        <p:txBody>
          <a:bodyPr>
            <a:normAutofit/>
          </a:bodyPr>
          <a:lstStyle/>
          <a:p>
            <a:r>
              <a:rPr lang="en-US" dirty="0" smtClean="0"/>
              <a:t>This is one of the most important questions that you can ask.</a:t>
            </a:r>
          </a:p>
          <a:p>
            <a:endParaRPr lang="en-US" dirty="0" smtClean="0"/>
          </a:p>
          <a:p>
            <a:r>
              <a:rPr lang="en-US" dirty="0" smtClean="0"/>
              <a:t>Again, I am not a lawyer.</a:t>
            </a:r>
          </a:p>
          <a:p>
            <a:endParaRPr lang="en-US" dirty="0" smtClean="0"/>
          </a:p>
          <a:p>
            <a:r>
              <a:rPr lang="en-US" dirty="0" smtClean="0"/>
              <a:t>From the research that I have done online, courts are starting to focus on who purchased the phone and who pays the bill in order to determine privacy.</a:t>
            </a:r>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normAutofit/>
          </a:bodyPr>
          <a:lstStyle/>
          <a:p>
            <a:pPr>
              <a:defRPr/>
            </a:pPr>
            <a:fld id="{91BDA87C-B084-4C4C-8802-7CB960F2ADF3}" type="slidenum">
              <a:rPr lang="en-GB" smtClean="0"/>
              <a:pPr>
                <a:defRPr/>
              </a:pPr>
              <a:t>20</a:t>
            </a:fld>
            <a:endParaRPr lang="en-GB"/>
          </a:p>
        </p:txBody>
      </p:sp>
    </p:spTree>
    <p:extLst>
      <p:ext uri="{BB962C8B-B14F-4D97-AF65-F5344CB8AC3E}">
        <p14:creationId xmlns:p14="http://schemas.microsoft.com/office/powerpoint/2010/main" val="121612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a:t>
            </a:r>
            <a:endParaRPr lang="en-US" dirty="0"/>
          </a:p>
        </p:txBody>
      </p:sp>
      <p:sp>
        <p:nvSpPr>
          <p:cNvPr id="3" name="Content Placeholder 2"/>
          <p:cNvSpPr>
            <a:spLocks noGrp="1"/>
          </p:cNvSpPr>
          <p:nvPr>
            <p:ph idx="1"/>
          </p:nvPr>
        </p:nvSpPr>
        <p:spPr/>
        <p:txBody>
          <a:bodyPr/>
          <a:lstStyle/>
          <a:p>
            <a:r>
              <a:rPr lang="en-US" dirty="0"/>
              <a:t>So make sure that you </a:t>
            </a:r>
            <a:r>
              <a:rPr lang="en-US" dirty="0" smtClean="0"/>
              <a:t>asking them about this</a:t>
            </a:r>
            <a:r>
              <a:rPr lang="en-US" dirty="0"/>
              <a:t>!</a:t>
            </a:r>
          </a:p>
          <a:p>
            <a:endParaRPr lang="en-US" dirty="0" smtClean="0"/>
          </a:p>
          <a:p>
            <a:r>
              <a:rPr lang="en-US" dirty="0" smtClean="0"/>
              <a:t>You may even want to get them to print out a copy of their cell phone bill</a:t>
            </a:r>
          </a:p>
          <a:p>
            <a:endParaRPr lang="en-US" dirty="0"/>
          </a:p>
          <a:p>
            <a:r>
              <a:rPr lang="en-US" dirty="0" smtClean="0"/>
              <a:t>Or print out a screenshot of their online bill.</a:t>
            </a:r>
          </a:p>
          <a:p>
            <a:endParaRPr lang="en-US" dirty="0"/>
          </a:p>
          <a:p>
            <a:r>
              <a:rPr lang="en-US" dirty="0" smtClean="0"/>
              <a:t>When in doubt, DON’T DO IT!</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normAutofit/>
          </a:bodyPr>
          <a:lstStyle/>
          <a:p>
            <a:pPr>
              <a:defRPr/>
            </a:pPr>
            <a:fld id="{91BDA87C-B084-4C4C-8802-7CB960F2ADF3}" type="slidenum">
              <a:rPr lang="en-GB" smtClean="0"/>
              <a:pPr>
                <a:defRPr/>
              </a:pPr>
              <a:t>21</a:t>
            </a:fld>
            <a:endParaRPr lang="en-GB"/>
          </a:p>
        </p:txBody>
      </p:sp>
    </p:spTree>
    <p:extLst>
      <p:ext uri="{BB962C8B-B14F-4D97-AF65-F5344CB8AC3E}">
        <p14:creationId xmlns:p14="http://schemas.microsoft.com/office/powerpoint/2010/main" val="626225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t>
            </a:r>
          </a:p>
        </p:txBody>
      </p:sp>
      <p:sp>
        <p:nvSpPr>
          <p:cNvPr id="3" name="Content Placeholder 2"/>
          <p:cNvSpPr>
            <a:spLocks noGrp="1"/>
          </p:cNvSpPr>
          <p:nvPr>
            <p:ph idx="1"/>
          </p:nvPr>
        </p:nvSpPr>
        <p:spPr/>
        <p:txBody>
          <a:bodyPr/>
          <a:lstStyle/>
          <a:p>
            <a:r>
              <a:rPr lang="en-US" dirty="0" smtClean="0"/>
              <a:t>NOTE!!!</a:t>
            </a:r>
          </a:p>
          <a:p>
            <a:endParaRPr lang="en-US" dirty="0"/>
          </a:p>
          <a:p>
            <a:r>
              <a:rPr lang="en-US" dirty="0" smtClean="0"/>
              <a:t>Is this a business phone??</a:t>
            </a:r>
          </a:p>
          <a:p>
            <a:endParaRPr lang="en-US" dirty="0"/>
          </a:p>
          <a:p>
            <a:r>
              <a:rPr lang="en-US" dirty="0" smtClean="0"/>
              <a:t>If so DON’T DO IT!!!!!</a:t>
            </a:r>
          </a:p>
          <a:p>
            <a:endParaRPr lang="en-US" dirty="0"/>
          </a:p>
          <a:p>
            <a:r>
              <a:rPr lang="en-US" dirty="0" smtClean="0"/>
              <a:t>Unless you have the permission of the company owner, I would not touch a corporate phone.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22</a:t>
            </a:fld>
            <a:endParaRPr kumimoji="0" lang="en-US"/>
          </a:p>
        </p:txBody>
      </p:sp>
    </p:spTree>
    <p:extLst>
      <p:ext uri="{BB962C8B-B14F-4D97-AF65-F5344CB8AC3E}">
        <p14:creationId xmlns:p14="http://schemas.microsoft.com/office/powerpoint/2010/main" val="18291851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Cases</a:t>
            </a:r>
            <a:endParaRPr lang="en-US" dirty="0"/>
          </a:p>
        </p:txBody>
      </p:sp>
      <p:sp>
        <p:nvSpPr>
          <p:cNvPr id="2" name="Footer Placeholder 1"/>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normAutofit/>
          </a:bodyPr>
          <a:lstStyle/>
          <a:p>
            <a:fld id="{D5BBC35B-A44B-4119-B8DA-DE9E3DFADA20}" type="slidenum">
              <a:rPr kumimoji="0" lang="en-US" smtClean="0"/>
              <a:pPr/>
              <a:t>23</a:t>
            </a:fld>
            <a:endParaRPr kumimoji="0" lang="en-US"/>
          </a:p>
        </p:txBody>
      </p:sp>
    </p:spTree>
    <p:extLst>
      <p:ext uri="{BB962C8B-B14F-4D97-AF65-F5344CB8AC3E}">
        <p14:creationId xmlns:p14="http://schemas.microsoft.com/office/powerpoint/2010/main" val="3179234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Spyware Case</a:t>
            </a:r>
            <a:endParaRPr lang="en-US" dirty="0"/>
          </a:p>
        </p:txBody>
      </p:sp>
      <p:sp>
        <p:nvSpPr>
          <p:cNvPr id="2" name="Content Placeholder 1"/>
          <p:cNvSpPr>
            <a:spLocks noGrp="1"/>
          </p:cNvSpPr>
          <p:nvPr>
            <p:ph idx="1"/>
          </p:nvPr>
        </p:nvSpPr>
        <p:spPr/>
        <p:txBody>
          <a:bodyPr>
            <a:normAutofit/>
          </a:bodyPr>
          <a:lstStyle/>
          <a:p>
            <a:r>
              <a:rPr lang="en-US" dirty="0" smtClean="0"/>
              <a:t>This will be your main request that you will have from your clients for this type of service.</a:t>
            </a:r>
          </a:p>
          <a:p>
            <a:endParaRPr lang="en-US" dirty="0"/>
          </a:p>
          <a:p>
            <a:r>
              <a:rPr lang="en-US" dirty="0" smtClean="0"/>
              <a:t>This is where the client has noticed that something weird is going on with their phone.</a:t>
            </a:r>
          </a:p>
          <a:p>
            <a:endParaRPr lang="en-US" dirty="0"/>
          </a:p>
          <a:p>
            <a:r>
              <a:rPr lang="en-US" dirty="0" smtClean="0"/>
              <a:t>Or that someone knows a lot of information that only occurs on their phone.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normAutofit/>
          </a:bodyPr>
          <a:lstStyle/>
          <a:p>
            <a:fld id="{D5BBC35B-A44B-4119-B8DA-DE9E3DFADA20}" type="slidenum">
              <a:rPr kumimoji="0" lang="en-US" smtClean="0"/>
              <a:pPr/>
              <a:t>24</a:t>
            </a:fld>
            <a:endParaRPr kumimoji="0" lang="en-US"/>
          </a:p>
        </p:txBody>
      </p:sp>
    </p:spTree>
    <p:extLst>
      <p:ext uri="{BB962C8B-B14F-4D97-AF65-F5344CB8AC3E}">
        <p14:creationId xmlns:p14="http://schemas.microsoft.com/office/powerpoint/2010/main" val="681816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 for Spyware Check</a:t>
            </a:r>
            <a:endParaRPr lang="en-US" dirty="0"/>
          </a:p>
        </p:txBody>
      </p:sp>
      <p:sp>
        <p:nvSpPr>
          <p:cNvPr id="3" name="Content Placeholder 2"/>
          <p:cNvSpPr>
            <a:spLocks noGrp="1"/>
          </p:cNvSpPr>
          <p:nvPr>
            <p:ph idx="1"/>
          </p:nvPr>
        </p:nvSpPr>
        <p:spPr/>
        <p:txBody>
          <a:bodyPr/>
          <a:lstStyle/>
          <a:p>
            <a:endParaRPr lang="en-US" dirty="0" smtClean="0"/>
          </a:p>
          <a:p>
            <a:r>
              <a:rPr lang="en-US" dirty="0" smtClean="0"/>
              <a:t>For a Spyware cell phone check I charge a flat rate of $100 per phone.</a:t>
            </a:r>
          </a:p>
          <a:p>
            <a:endParaRPr lang="en-US" dirty="0"/>
          </a:p>
          <a:p>
            <a:r>
              <a:rPr lang="en-US" dirty="0" smtClean="0"/>
              <a:t>Again, that is PER PHONE, if they have more then one phone, I still have to do all the same checks.</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normAutofit/>
          </a:bodyPr>
          <a:lstStyle/>
          <a:p>
            <a:fld id="{D5BBC35B-A44B-4119-B8DA-DE9E3DFADA20}" type="slidenum">
              <a:rPr kumimoji="0" lang="en-US" smtClean="0"/>
              <a:pPr/>
              <a:t>25</a:t>
            </a:fld>
            <a:endParaRPr kumimoji="0" lang="en-US"/>
          </a:p>
        </p:txBody>
      </p:sp>
    </p:spTree>
    <p:extLst>
      <p:ext uri="{BB962C8B-B14F-4D97-AF65-F5344CB8AC3E}">
        <p14:creationId xmlns:p14="http://schemas.microsoft.com/office/powerpoint/2010/main" val="3890109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a:t>
            </a:r>
            <a:endParaRPr lang="en-US" dirty="0"/>
          </a:p>
        </p:txBody>
      </p:sp>
      <p:sp>
        <p:nvSpPr>
          <p:cNvPr id="3" name="Footer Placeholder 2"/>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26</a:t>
            </a:fld>
            <a:endParaRPr kumimoji="0" lang="en-US"/>
          </a:p>
        </p:txBody>
      </p:sp>
    </p:spTree>
    <p:extLst>
      <p:ext uri="{BB962C8B-B14F-4D97-AF65-F5344CB8AC3E}">
        <p14:creationId xmlns:p14="http://schemas.microsoft.com/office/powerpoint/2010/main" val="3336614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a:t>
            </a:r>
            <a:endParaRPr lang="en-US" dirty="0"/>
          </a:p>
        </p:txBody>
      </p:sp>
      <p:sp>
        <p:nvSpPr>
          <p:cNvPr id="3" name="Content Placeholder 2"/>
          <p:cNvSpPr>
            <a:spLocks noGrp="1"/>
          </p:cNvSpPr>
          <p:nvPr>
            <p:ph idx="1"/>
          </p:nvPr>
        </p:nvSpPr>
        <p:spPr/>
        <p:txBody>
          <a:bodyPr>
            <a:normAutofit/>
          </a:bodyPr>
          <a:lstStyle/>
          <a:p>
            <a:r>
              <a:rPr lang="en-US" dirty="0" smtClean="0"/>
              <a:t>So, who are the clients that you would get for this type of cell phone checking business?</a:t>
            </a:r>
          </a:p>
          <a:p>
            <a:endParaRPr lang="en-US" dirty="0" smtClean="0"/>
          </a:p>
          <a:p>
            <a:r>
              <a:rPr lang="en-US" dirty="0" smtClean="0"/>
              <a:t>Well of course you would have the following clients</a:t>
            </a:r>
          </a:p>
          <a:p>
            <a:pPr lvl="1"/>
            <a:r>
              <a:rPr lang="en-US" dirty="0" smtClean="0"/>
              <a:t>Spouses</a:t>
            </a:r>
          </a:p>
          <a:p>
            <a:pPr lvl="1"/>
            <a:r>
              <a:rPr lang="en-US" dirty="0" smtClean="0"/>
              <a:t>Significant others</a:t>
            </a:r>
          </a:p>
          <a:p>
            <a:pPr lvl="1"/>
            <a:r>
              <a:rPr lang="en-US" dirty="0" smtClean="0"/>
              <a:t>Business owners</a:t>
            </a:r>
          </a:p>
          <a:p>
            <a:pPr lvl="1"/>
            <a:r>
              <a:rPr lang="en-US" dirty="0" smtClean="0"/>
              <a:t>Others</a:t>
            </a:r>
          </a:p>
          <a:p>
            <a:pPr lvl="1"/>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27</a:t>
            </a:fld>
            <a:endParaRPr kumimoji="0"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 – Spouses</a:t>
            </a:r>
            <a:endParaRPr lang="en-US" dirty="0"/>
          </a:p>
        </p:txBody>
      </p:sp>
      <p:sp>
        <p:nvSpPr>
          <p:cNvPr id="3" name="Content Placeholder 2"/>
          <p:cNvSpPr>
            <a:spLocks noGrp="1"/>
          </p:cNvSpPr>
          <p:nvPr>
            <p:ph idx="1"/>
          </p:nvPr>
        </p:nvSpPr>
        <p:spPr/>
        <p:txBody>
          <a:bodyPr>
            <a:normAutofit/>
          </a:bodyPr>
          <a:lstStyle/>
          <a:p>
            <a:r>
              <a:rPr lang="en-US" dirty="0" smtClean="0"/>
              <a:t>Well with our first set of clients we would be looking at spouses.</a:t>
            </a:r>
          </a:p>
          <a:p>
            <a:endParaRPr lang="en-US" dirty="0" smtClean="0"/>
          </a:p>
          <a:p>
            <a:r>
              <a:rPr lang="en-US" dirty="0" smtClean="0"/>
              <a:t>This of course would be dealing with a potential case of infidelity.</a:t>
            </a:r>
          </a:p>
          <a:p>
            <a:endParaRPr lang="en-US" dirty="0" smtClean="0"/>
          </a:p>
          <a:p>
            <a:r>
              <a:rPr lang="en-US" dirty="0" smtClean="0"/>
              <a:t>Make sure that you know which side is dealing with the situation.</a:t>
            </a:r>
          </a:p>
          <a:p>
            <a:endParaRPr lang="en-US" dirty="0" smtClean="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28</a:t>
            </a:fld>
            <a:endParaRPr kumimoji="0"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 – Spouses</a:t>
            </a:r>
          </a:p>
        </p:txBody>
      </p:sp>
      <p:sp>
        <p:nvSpPr>
          <p:cNvPr id="3" name="Content Placeholder 2"/>
          <p:cNvSpPr>
            <a:spLocks noGrp="1"/>
          </p:cNvSpPr>
          <p:nvPr>
            <p:ph idx="1"/>
          </p:nvPr>
        </p:nvSpPr>
        <p:spPr/>
        <p:txBody>
          <a:bodyPr/>
          <a:lstStyle/>
          <a:p>
            <a:r>
              <a:rPr lang="en-US" dirty="0" smtClean="0"/>
              <a:t>ALWAYS REMEMBER TO ASK IF THEY HAVE A TABLET, IPAD, IPOD TOUCH OR OTHER DEVICE AT HOME!!!</a:t>
            </a:r>
          </a:p>
          <a:p>
            <a:endParaRPr lang="en-US" dirty="0"/>
          </a:p>
          <a:p>
            <a:r>
              <a:rPr lang="en-US" dirty="0" smtClean="0"/>
              <a:t>Remember, Spyware can be on ANY device that is running IOS, Android, or EVEN on their computer!</a:t>
            </a:r>
          </a:p>
          <a:p>
            <a:endParaRPr lang="en-US" dirty="0"/>
          </a:p>
          <a:p>
            <a:r>
              <a:rPr lang="en-US" dirty="0" smtClean="0"/>
              <a:t>And computers have a microphone and cameras!</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29</a:t>
            </a:fld>
            <a:endParaRPr kumimoji="0" lang="en-US"/>
          </a:p>
        </p:txBody>
      </p:sp>
    </p:spTree>
    <p:extLst>
      <p:ext uri="{BB962C8B-B14F-4D97-AF65-F5344CB8AC3E}">
        <p14:creationId xmlns:p14="http://schemas.microsoft.com/office/powerpoint/2010/main" val="223752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Seanor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currently hold the following certifications:</a:t>
            </a:r>
          </a:p>
          <a:p>
            <a:pPr lvl="1"/>
            <a:r>
              <a:rPr lang="en-US" dirty="0" smtClean="0"/>
              <a:t>CISSP—Certified Information Systems Security Professional</a:t>
            </a:r>
          </a:p>
          <a:p>
            <a:pPr lvl="1"/>
            <a:r>
              <a:rPr lang="en-US" dirty="0" smtClean="0"/>
              <a:t>NSA IAM—National Security Agency Information Assessment Methodology</a:t>
            </a:r>
          </a:p>
          <a:p>
            <a:pPr lvl="1"/>
            <a:r>
              <a:rPr lang="en-US" dirty="0" smtClean="0"/>
              <a:t>CEH—Certified Ethical Hacker</a:t>
            </a:r>
          </a:p>
          <a:p>
            <a:pPr lvl="1"/>
            <a:r>
              <a:rPr lang="en-US" dirty="0" smtClean="0"/>
              <a:t>CCNA—Cisco Certified Network Associate</a:t>
            </a:r>
          </a:p>
          <a:p>
            <a:pPr lvl="1"/>
            <a:r>
              <a:rPr lang="en-US" dirty="0" smtClean="0"/>
              <a:t>CCDA—Cisco Certified Design Associate</a:t>
            </a:r>
          </a:p>
          <a:p>
            <a:pPr lvl="1"/>
            <a:r>
              <a:rPr lang="en-US" dirty="0" smtClean="0"/>
              <a:t>MET—Master Email Tracer</a:t>
            </a:r>
          </a:p>
          <a:p>
            <a:pPr lvl="1"/>
            <a:r>
              <a:rPr lang="en-US" dirty="0" smtClean="0"/>
              <a:t>Author of 17 books</a:t>
            </a:r>
          </a:p>
          <a:p>
            <a:pPr lvl="1"/>
            <a:r>
              <a:rPr lang="en-US" dirty="0" smtClean="0"/>
              <a:t>10 years Central Intelligence  Agency</a:t>
            </a:r>
          </a:p>
          <a:p>
            <a:pPr lvl="1"/>
            <a:r>
              <a:rPr lang="en-US" dirty="0" smtClean="0"/>
              <a:t>14 years Private Investigator</a:t>
            </a:r>
          </a:p>
          <a:p>
            <a:pPr lvl="1"/>
            <a:r>
              <a:rPr lang="en-US" dirty="0" smtClean="0"/>
              <a:t>7 Years AOL Senior Investigator for Computer Crime</a:t>
            </a:r>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normAutofit/>
          </a:bodyPr>
          <a:lstStyle/>
          <a:p>
            <a:fld id="{D5BBC35B-A44B-4119-B8DA-DE9E3DFADA20}" type="slidenum">
              <a:rPr kumimoji="0" lang="en-US" smtClean="0"/>
              <a:pPr/>
              <a:t>3</a:t>
            </a:fld>
            <a:endParaRPr kumimoji="0"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Questions</a:t>
            </a:r>
            <a:endParaRPr lang="en-US" dirty="0"/>
          </a:p>
        </p:txBody>
      </p:sp>
      <p:sp>
        <p:nvSpPr>
          <p:cNvPr id="3" name="Content Placeholder 2"/>
          <p:cNvSpPr>
            <a:spLocks noGrp="1"/>
          </p:cNvSpPr>
          <p:nvPr>
            <p:ph idx="1"/>
          </p:nvPr>
        </p:nvSpPr>
        <p:spPr/>
        <p:txBody>
          <a:bodyPr>
            <a:normAutofit fontScale="47500" lnSpcReduction="20000"/>
          </a:bodyPr>
          <a:lstStyle/>
          <a:p>
            <a:pPr marL="514350" lvl="0" indent="-514350">
              <a:buFont typeface="+mj-lt"/>
              <a:buAutoNum type="arabicPeriod"/>
            </a:pPr>
            <a:r>
              <a:rPr lang="en-US" dirty="0" smtClean="0"/>
              <a:t>Who </a:t>
            </a:r>
            <a:r>
              <a:rPr lang="en-US" dirty="0"/>
              <a:t>owns the phone?</a:t>
            </a:r>
          </a:p>
          <a:p>
            <a:pPr marL="514350" lvl="0" indent="-514350">
              <a:buFont typeface="+mj-lt"/>
              <a:buAutoNum type="arabicPeriod"/>
            </a:pPr>
            <a:r>
              <a:rPr lang="en-US" dirty="0"/>
              <a:t>What is the phone number?</a:t>
            </a:r>
          </a:p>
          <a:p>
            <a:pPr marL="514350" lvl="0" indent="-514350">
              <a:buFont typeface="+mj-lt"/>
              <a:buAutoNum type="arabicPeriod"/>
            </a:pPr>
            <a:r>
              <a:rPr lang="en-US" dirty="0"/>
              <a:t>Who is the phone provider?</a:t>
            </a:r>
          </a:p>
          <a:p>
            <a:pPr marL="514350" lvl="0" indent="-514350">
              <a:buFont typeface="+mj-lt"/>
              <a:buAutoNum type="arabicPeriod"/>
            </a:pPr>
            <a:r>
              <a:rPr lang="en-US" dirty="0"/>
              <a:t>Does the phone have a password? </a:t>
            </a:r>
          </a:p>
          <a:p>
            <a:pPr marL="514350" lvl="0" indent="-514350">
              <a:buFont typeface="+mj-lt"/>
              <a:buAutoNum type="arabicPeriod"/>
            </a:pPr>
            <a:r>
              <a:rPr lang="en-US" dirty="0"/>
              <a:t>How long have you suspected any problems?</a:t>
            </a:r>
          </a:p>
          <a:p>
            <a:pPr marL="514350" lvl="0" indent="-514350">
              <a:buFont typeface="+mj-lt"/>
              <a:buAutoNum type="arabicPeriod"/>
            </a:pPr>
            <a:r>
              <a:rPr lang="en-US" dirty="0"/>
              <a:t>Have you tried to check the phone on your own?</a:t>
            </a:r>
          </a:p>
          <a:p>
            <a:pPr marL="514350" lvl="0" indent="-514350">
              <a:buFont typeface="+mj-lt"/>
              <a:buAutoNum type="arabicPeriod"/>
            </a:pPr>
            <a:r>
              <a:rPr lang="en-US" dirty="0"/>
              <a:t>What has changed in their relationship with their spouse or SO?</a:t>
            </a:r>
          </a:p>
          <a:p>
            <a:pPr marL="514350" lvl="0" indent="-514350">
              <a:buFont typeface="+mj-lt"/>
              <a:buAutoNum type="arabicPeriod"/>
            </a:pPr>
            <a:r>
              <a:rPr lang="en-US" dirty="0"/>
              <a:t>Have they had a significant negative type event in their life?</a:t>
            </a:r>
          </a:p>
          <a:p>
            <a:pPr marL="514350" lvl="0" indent="-514350">
              <a:buFont typeface="+mj-lt"/>
              <a:buAutoNum type="arabicPeriod"/>
            </a:pPr>
            <a:r>
              <a:rPr lang="en-US" dirty="0"/>
              <a:t>Do you have a lawyer?</a:t>
            </a:r>
          </a:p>
          <a:p>
            <a:pPr marL="514350" lvl="0" indent="-514350">
              <a:buFont typeface="+mj-lt"/>
              <a:buAutoNum type="arabicPeriod"/>
            </a:pPr>
            <a:r>
              <a:rPr lang="en-US" dirty="0"/>
              <a:t>What other information can you provide?</a:t>
            </a:r>
          </a:p>
          <a:p>
            <a:pPr marL="514350" lvl="0" indent="-514350">
              <a:buFont typeface="+mj-lt"/>
              <a:buAutoNum type="arabicPeriod"/>
            </a:pPr>
            <a:r>
              <a:rPr lang="en-US" dirty="0"/>
              <a:t>Are there other phones?</a:t>
            </a:r>
          </a:p>
          <a:p>
            <a:pPr marL="514350" lvl="0" indent="-514350">
              <a:buFont typeface="+mj-lt"/>
              <a:buAutoNum type="arabicPeriod"/>
            </a:pPr>
            <a:r>
              <a:rPr lang="en-US" dirty="0"/>
              <a:t>What is the technology level of your </a:t>
            </a:r>
            <a:r>
              <a:rPr lang="en-US" dirty="0" smtClean="0"/>
              <a:t>spouse?</a:t>
            </a:r>
          </a:p>
          <a:p>
            <a:pPr marL="514350" lvl="0" indent="-514350">
              <a:buFont typeface="+mj-lt"/>
              <a:buAutoNum type="arabicPeriod"/>
            </a:pPr>
            <a:r>
              <a:rPr lang="en-US" dirty="0"/>
              <a:t>Do you have an iPad at home?</a:t>
            </a:r>
          </a:p>
          <a:p>
            <a:pPr marL="514350" lvl="0" indent="-514350">
              <a:buFont typeface="+mj-lt"/>
              <a:buAutoNum type="arabicPeriod"/>
            </a:pPr>
            <a:r>
              <a:rPr lang="en-US" dirty="0"/>
              <a:t>Do you have an iPod Touch?</a:t>
            </a:r>
          </a:p>
          <a:p>
            <a:pPr marL="514350" lvl="0" indent="-514350">
              <a:buFont typeface="+mj-lt"/>
              <a:buAutoNum type="arabicPeriod"/>
            </a:pPr>
            <a:r>
              <a:rPr lang="en-US" dirty="0"/>
              <a:t>Do you have an Android Tablet at home?</a:t>
            </a:r>
          </a:p>
          <a:p>
            <a:pPr marL="514350" lvl="0" indent="-514350">
              <a:buFont typeface="+mj-lt"/>
              <a:buAutoNum type="arabicPeriod"/>
            </a:pPr>
            <a:r>
              <a:rPr lang="en-US" dirty="0"/>
              <a:t>What about your laptop or desktop computer</a:t>
            </a:r>
            <a:r>
              <a:rPr lang="en-US" dirty="0" smtClean="0"/>
              <a:t>?</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30</a:t>
            </a:fld>
            <a:endParaRPr kumimoji="0" lang="en-US"/>
          </a:p>
        </p:txBody>
      </p:sp>
    </p:spTree>
    <p:extLst>
      <p:ext uri="{BB962C8B-B14F-4D97-AF65-F5344CB8AC3E}">
        <p14:creationId xmlns:p14="http://schemas.microsoft.com/office/powerpoint/2010/main" val="32514177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 – Business </a:t>
            </a:r>
            <a:r>
              <a:rPr lang="en-US" dirty="0"/>
              <a:t>O</a:t>
            </a:r>
            <a:r>
              <a:rPr lang="en-US" dirty="0" smtClean="0"/>
              <a:t>wners</a:t>
            </a:r>
            <a:endParaRPr lang="en-US" dirty="0"/>
          </a:p>
        </p:txBody>
      </p:sp>
      <p:sp>
        <p:nvSpPr>
          <p:cNvPr id="3" name="Content Placeholder 2"/>
          <p:cNvSpPr>
            <a:spLocks noGrp="1"/>
          </p:cNvSpPr>
          <p:nvPr>
            <p:ph idx="1"/>
          </p:nvPr>
        </p:nvSpPr>
        <p:spPr/>
        <p:txBody>
          <a:bodyPr>
            <a:normAutofit/>
          </a:bodyPr>
          <a:lstStyle/>
          <a:p>
            <a:r>
              <a:rPr lang="en-US" dirty="0" smtClean="0"/>
              <a:t>Now, if you do get a client that is a business owner that comes to you about their cell phone then you’re dealing with a brand-new area.</a:t>
            </a:r>
          </a:p>
          <a:p>
            <a:endParaRPr lang="en-US" dirty="0" smtClean="0"/>
          </a:p>
          <a:p>
            <a:r>
              <a:rPr lang="en-US" dirty="0" smtClean="0"/>
              <a:t>In fact you could be dealing with multiple areas.</a:t>
            </a:r>
          </a:p>
          <a:p>
            <a:pPr lvl="1"/>
            <a:r>
              <a:rPr lang="en-US" dirty="0" smtClean="0"/>
              <a:t>Business meetings</a:t>
            </a:r>
          </a:p>
          <a:p>
            <a:pPr lvl="1"/>
            <a:r>
              <a:rPr lang="en-US" dirty="0" smtClean="0"/>
              <a:t>Corporate espionage</a:t>
            </a:r>
          </a:p>
          <a:p>
            <a:pPr lvl="1"/>
            <a:r>
              <a:rPr lang="en-US" dirty="0" smtClean="0"/>
              <a:t>Legal issues</a:t>
            </a:r>
          </a:p>
          <a:p>
            <a:endParaRPr lang="en-US" dirty="0" smtClean="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31</a:t>
            </a:fld>
            <a:endParaRPr kumimoji="0"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 – – Business Owners—IDEA!!!!</a:t>
            </a:r>
            <a:endParaRPr lang="en-US" dirty="0"/>
          </a:p>
        </p:txBody>
      </p:sp>
      <p:sp>
        <p:nvSpPr>
          <p:cNvPr id="3" name="Content Placeholder 2"/>
          <p:cNvSpPr>
            <a:spLocks noGrp="1"/>
          </p:cNvSpPr>
          <p:nvPr>
            <p:ph idx="1"/>
          </p:nvPr>
        </p:nvSpPr>
        <p:spPr/>
        <p:txBody>
          <a:bodyPr>
            <a:normAutofit/>
          </a:bodyPr>
          <a:lstStyle/>
          <a:p>
            <a:r>
              <a:rPr lang="en-US" dirty="0" smtClean="0"/>
              <a:t>Here is a GREAT option to take to ALL of your business clients.</a:t>
            </a:r>
          </a:p>
          <a:p>
            <a:endParaRPr lang="en-US" dirty="0" smtClean="0"/>
          </a:p>
          <a:p>
            <a:r>
              <a:rPr lang="en-US" dirty="0" smtClean="0"/>
              <a:t>You should setup a contract with your business clients so that anytime they have to fire, or layoff employee’s, then you will come in and check the company cell phones for Spyware.</a:t>
            </a:r>
          </a:p>
          <a:p>
            <a:endParaRPr lang="en-US" dirty="0" smtClean="0"/>
          </a:p>
          <a:p>
            <a:r>
              <a:rPr lang="en-US" dirty="0" smtClean="0"/>
              <a:t>This is great for the business, since they will know if they have a clean cell phone, plus if there is Spyware on the phone, then the company can go after the person who put the Spyware on the cell phone.</a:t>
            </a:r>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32</a:t>
            </a:fld>
            <a:endParaRPr kumimoji="0"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 – – Business </a:t>
            </a:r>
            <a:r>
              <a:rPr lang="en-US" dirty="0" smtClean="0"/>
              <a:t>Owners—IDEA!!!!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Another very big idea is to approach your corporate clients with providing them spyware checking services for major meetings.</a:t>
            </a:r>
          </a:p>
          <a:p>
            <a:endParaRPr lang="en-US" dirty="0"/>
          </a:p>
          <a:p>
            <a:r>
              <a:rPr lang="en-US" dirty="0" smtClean="0"/>
              <a:t>This would be useful when the client is having a very important meeting and they need to make sure everything is secure.</a:t>
            </a:r>
          </a:p>
          <a:p>
            <a:endParaRPr lang="en-US" dirty="0"/>
          </a:p>
          <a:p>
            <a:r>
              <a:rPr lang="en-US" dirty="0" smtClean="0"/>
              <a:t>In order to do this, you want to make sure to set up a “bulk” price, depending on the number of phones to check.</a:t>
            </a:r>
          </a:p>
          <a:p>
            <a:endParaRPr lang="en-US" dirty="0"/>
          </a:p>
          <a:p>
            <a:r>
              <a:rPr lang="en-US" dirty="0" smtClean="0"/>
              <a:t>Also, have another set of business cards that has your company information on one side, and on the back side “This cell phone has been checked and is CLEAN of any publically available spyware.”</a:t>
            </a:r>
          </a:p>
          <a:p>
            <a:endParaRPr lang="en-US" dirty="0"/>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33</a:t>
            </a:fld>
            <a:endParaRPr kumimoji="0" lang="en-US"/>
          </a:p>
        </p:txBody>
      </p:sp>
    </p:spTree>
    <p:extLst>
      <p:ext uri="{BB962C8B-B14F-4D97-AF65-F5344CB8AC3E}">
        <p14:creationId xmlns:p14="http://schemas.microsoft.com/office/powerpoint/2010/main" val="3491150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34</a:t>
            </a:fld>
            <a:endParaRPr lang="en-GB"/>
          </a:p>
        </p:txBody>
      </p:sp>
    </p:spTree>
    <p:extLst>
      <p:ext uri="{BB962C8B-B14F-4D97-AF65-F5344CB8AC3E}">
        <p14:creationId xmlns:p14="http://schemas.microsoft.com/office/powerpoint/2010/main" val="4220289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lstStyle/>
          <a:p>
            <a:r>
              <a:rPr lang="en-US" dirty="0"/>
              <a:t>Contract</a:t>
            </a:r>
          </a:p>
        </p:txBody>
      </p:sp>
      <p:sp>
        <p:nvSpPr>
          <p:cNvPr id="24578" name="Rectangle 2"/>
          <p:cNvSpPr>
            <a:spLocks noGrp="1" noChangeArrowheads="1"/>
          </p:cNvSpPr>
          <p:nvPr>
            <p:ph idx="1"/>
          </p:nvPr>
        </p:nvSpPr>
        <p:spPr>
          <a:ln/>
        </p:spPr>
        <p:txBody>
          <a:bodyPr>
            <a:normAutofit/>
          </a:bodyPr>
          <a:lstStyle/>
          <a:p>
            <a:pPr marL="688999"/>
            <a:r>
              <a:rPr lang="en-US" dirty="0" smtClean="0"/>
              <a:t>The </a:t>
            </a:r>
            <a:r>
              <a:rPr lang="en-US" dirty="0"/>
              <a:t>contract </a:t>
            </a:r>
            <a:r>
              <a:rPr lang="en-US" dirty="0" smtClean="0"/>
              <a:t>must have the following stipulations for the client to sign:</a:t>
            </a:r>
          </a:p>
          <a:p>
            <a:pPr marL="1011541" lvl="1"/>
            <a:r>
              <a:rPr lang="en-US" dirty="0" smtClean="0"/>
              <a:t>They are the owners of the phone</a:t>
            </a:r>
          </a:p>
          <a:p>
            <a:pPr marL="1011541" lvl="1"/>
            <a:r>
              <a:rPr lang="en-US" dirty="0" smtClean="0"/>
              <a:t>They are the owner of the phone with ESID ###</a:t>
            </a:r>
          </a:p>
          <a:p>
            <a:pPr marL="1011541" lvl="1"/>
            <a:r>
              <a:rPr lang="en-US" dirty="0" smtClean="0"/>
              <a:t>They pay the monthly bills for the phone with ESID #</a:t>
            </a:r>
          </a:p>
          <a:p>
            <a:endParaRPr lang="en-US" dirty="0" smtClean="0"/>
          </a:p>
          <a:p>
            <a:r>
              <a:rPr lang="en-US" dirty="0" smtClean="0"/>
              <a:t>You </a:t>
            </a:r>
            <a:r>
              <a:rPr lang="en-US" dirty="0"/>
              <a:t>must also have a hold harmless clause for any potential damage to the cell phone, or computer.</a:t>
            </a:r>
          </a:p>
          <a:p>
            <a:endParaRPr lang="en-US" dirty="0"/>
          </a:p>
          <a:p>
            <a:pPr marL="1011541" lvl="1"/>
            <a:endParaRPr lang="en-US" dirty="0" smtClean="0"/>
          </a:p>
        </p:txBody>
      </p:sp>
      <p:sp>
        <p:nvSpPr>
          <p:cNvPr id="7" name="Footer Placeholder 6"/>
          <p:cNvSpPr>
            <a:spLocks noGrp="1"/>
          </p:cNvSpPr>
          <p:nvPr>
            <p:ph type="ftr" sz="quarter" idx="11"/>
          </p:nvPr>
        </p:nvSpPr>
        <p:spPr/>
        <p:txBody>
          <a:bodyPr/>
          <a:lstStyle/>
          <a:p>
            <a:r>
              <a:rPr lang="en-US" dirty="0" smtClean="0"/>
              <a:t>Copyright 2015 PI Classroom</a:t>
            </a:r>
            <a:endParaRPr lang="en-US" dirty="0"/>
          </a:p>
        </p:txBody>
      </p:sp>
      <p:sp>
        <p:nvSpPr>
          <p:cNvPr id="6" name="Slide Number Placeholder 5"/>
          <p:cNvSpPr>
            <a:spLocks noGrp="1"/>
          </p:cNvSpPr>
          <p:nvPr>
            <p:ph type="sldNum" sz="quarter" idx="12"/>
          </p:nvPr>
        </p:nvSpPr>
        <p:spPr/>
        <p:txBody>
          <a:bodyPr/>
          <a:lstStyle/>
          <a:p>
            <a:fld id="{CC6AD54F-DFF4-4373-A5FC-AE5006CEB7EE}" type="slidenum">
              <a:rPr lang="en-US" smtClean="0"/>
              <a:pPr/>
              <a:t>35</a:t>
            </a:fld>
            <a:endParaRPr lang="en-US" dirty="0"/>
          </a:p>
        </p:txBody>
      </p:sp>
    </p:spTree>
    <p:extLst>
      <p:ext uri="{BB962C8B-B14F-4D97-AF65-F5344CB8AC3E}">
        <p14:creationId xmlns:p14="http://schemas.microsoft.com/office/powerpoint/2010/main" val="389559161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a:t>
            </a:r>
            <a:endParaRPr lang="en-US" dirty="0"/>
          </a:p>
        </p:txBody>
      </p:sp>
      <p:sp>
        <p:nvSpPr>
          <p:cNvPr id="3" name="Content Placeholder 2"/>
          <p:cNvSpPr>
            <a:spLocks noGrp="1"/>
          </p:cNvSpPr>
          <p:nvPr>
            <p:ph idx="1"/>
          </p:nvPr>
        </p:nvSpPr>
        <p:spPr/>
        <p:txBody>
          <a:bodyPr>
            <a:normAutofit/>
          </a:bodyPr>
          <a:lstStyle/>
          <a:p>
            <a:r>
              <a:rPr lang="en-US" dirty="0" smtClean="0"/>
              <a:t>Here is what I take with me when I meet with a client.</a:t>
            </a:r>
          </a:p>
          <a:p>
            <a:pPr lvl="1"/>
            <a:r>
              <a:rPr lang="en-US" dirty="0" smtClean="0"/>
              <a:t>Cell Phone Forensics Contract </a:t>
            </a:r>
          </a:p>
          <a:p>
            <a:pPr lvl="1"/>
            <a:r>
              <a:rPr lang="en-US" dirty="0" smtClean="0"/>
              <a:t>SpyWare Check Contract</a:t>
            </a:r>
          </a:p>
          <a:p>
            <a:pPr lvl="1"/>
            <a:r>
              <a:rPr lang="en-US" dirty="0" smtClean="0"/>
              <a:t>Cell Phone Logging Form</a:t>
            </a:r>
          </a:p>
          <a:p>
            <a:pPr lvl="1"/>
            <a:r>
              <a:rPr lang="en-US" dirty="0" smtClean="0"/>
              <a:t>Interview sheet</a:t>
            </a:r>
          </a:p>
          <a:p>
            <a:pPr lvl="1"/>
            <a:endParaRPr lang="en-US" dirty="0" smtClean="0"/>
          </a:p>
          <a:p>
            <a:r>
              <a:rPr lang="en-US" dirty="0" smtClean="0"/>
              <a:t>That is my standard pack of forms to take with me.</a:t>
            </a:r>
          </a:p>
          <a:p>
            <a:endParaRPr lang="en-US" dirty="0" smtClean="0"/>
          </a:p>
          <a:p>
            <a:r>
              <a:rPr lang="en-US" dirty="0" smtClean="0"/>
              <a:t>I will provide copies of these to you, BUT you must modify for YOUR STATE.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36</a:t>
            </a:fld>
            <a:endParaRPr lang="en-GB"/>
          </a:p>
        </p:txBody>
      </p:sp>
    </p:spTree>
    <p:extLst>
      <p:ext uri="{BB962C8B-B14F-4D97-AF65-F5344CB8AC3E}">
        <p14:creationId xmlns:p14="http://schemas.microsoft.com/office/powerpoint/2010/main" val="32001501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Documents</a:t>
            </a:r>
            <a:endParaRPr lang="en-US" dirty="0"/>
          </a:p>
        </p:txBody>
      </p:sp>
      <p:sp>
        <p:nvSpPr>
          <p:cNvPr id="3" name="Content Placeholder 2"/>
          <p:cNvSpPr>
            <a:spLocks noGrp="1"/>
          </p:cNvSpPr>
          <p:nvPr>
            <p:ph idx="1"/>
          </p:nvPr>
        </p:nvSpPr>
        <p:spPr/>
        <p:txBody>
          <a:bodyPr>
            <a:normAutofit/>
          </a:bodyPr>
          <a:lstStyle/>
          <a:p>
            <a:r>
              <a:rPr lang="en-US" dirty="0" smtClean="0"/>
              <a:t>Can everyone say “Google Drive”</a:t>
            </a:r>
          </a:p>
          <a:p>
            <a:endParaRPr lang="en-US" dirty="0"/>
          </a:p>
          <a:p>
            <a:r>
              <a:rPr lang="en-US" dirty="0" smtClean="0"/>
              <a:t>This is where I have stored copies of all of these documents, contracts and checklists.</a:t>
            </a:r>
          </a:p>
          <a:p>
            <a:endParaRPr lang="en-US" dirty="0"/>
          </a:p>
          <a:p>
            <a:r>
              <a:rPr lang="en-US" dirty="0" smtClean="0"/>
              <a:t>You could also use Evernote for the checklists, but you will need a way to access and send out reports and contracts.</a:t>
            </a:r>
          </a:p>
          <a:p>
            <a:endParaRPr lang="en-US" dirty="0"/>
          </a:p>
          <a:p>
            <a:r>
              <a:rPr lang="en-US" dirty="0" smtClean="0"/>
              <a:t>You can also use Google Keep to store your checklists on.</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37</a:t>
            </a:fld>
            <a:endParaRPr kumimoji="0" lang="en-US"/>
          </a:p>
        </p:txBody>
      </p:sp>
    </p:spTree>
    <p:extLst>
      <p:ext uri="{BB962C8B-B14F-4D97-AF65-F5344CB8AC3E}">
        <p14:creationId xmlns:p14="http://schemas.microsoft.com/office/powerpoint/2010/main" val="31698983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20713" y="2408238"/>
            <a:ext cx="9069388" cy="1260475"/>
          </a:xfrm>
        </p:spPr>
        <p:txBody>
          <a:bodyPr/>
          <a:lstStyle/>
          <a:p>
            <a:r>
              <a:rPr lang="en-US" dirty="0" smtClean="0"/>
              <a:t>SpyWare</a:t>
            </a:r>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lstStyle/>
          <a:p>
            <a:pPr>
              <a:defRPr/>
            </a:pPr>
            <a:fld id="{B62A62BA-C708-4AAD-909E-2B2BBF64A12D}" type="slidenum">
              <a:rPr lang="en-GB" smtClean="0"/>
              <a:pPr>
                <a:defRPr/>
              </a:pPr>
              <a:t>38</a:t>
            </a:fld>
            <a:endParaRPr lang="en-GB"/>
          </a:p>
        </p:txBody>
      </p:sp>
    </p:spTree>
    <p:extLst>
      <p:ext uri="{BB962C8B-B14F-4D97-AF65-F5344CB8AC3E}">
        <p14:creationId xmlns:p14="http://schemas.microsoft.com/office/powerpoint/2010/main" val="2580477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a:t>
            </a:r>
            <a:endParaRPr lang="en-US" dirty="0"/>
          </a:p>
        </p:txBody>
      </p:sp>
      <p:sp>
        <p:nvSpPr>
          <p:cNvPr id="3" name="Content Placeholder 2"/>
          <p:cNvSpPr>
            <a:spLocks noGrp="1"/>
          </p:cNvSpPr>
          <p:nvPr>
            <p:ph idx="1"/>
          </p:nvPr>
        </p:nvSpPr>
        <p:spPr/>
        <p:txBody>
          <a:bodyPr/>
          <a:lstStyle/>
          <a:p>
            <a:r>
              <a:rPr lang="en-US" dirty="0" smtClean="0"/>
              <a:t>I am going to show you what the web portals of the 3 major brands of Spyware look like.</a:t>
            </a:r>
          </a:p>
          <a:p>
            <a:endParaRPr lang="en-US" dirty="0"/>
          </a:p>
          <a:p>
            <a:r>
              <a:rPr lang="en-US" dirty="0" smtClean="0"/>
              <a:t>This way you can see what the options and abilities are with these Spyware products and why people use them.</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39</a:t>
            </a:fld>
            <a:endParaRPr kumimoji="0" lang="en-US"/>
          </a:p>
        </p:txBody>
      </p:sp>
    </p:spTree>
    <p:extLst>
      <p:ext uri="{BB962C8B-B14F-4D97-AF65-F5344CB8AC3E}">
        <p14:creationId xmlns:p14="http://schemas.microsoft.com/office/powerpoint/2010/main" val="150867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a:xfrm>
            <a:off x="475729" y="1798637"/>
            <a:ext cx="8568531" cy="4022493"/>
          </a:xfrm>
        </p:spPr>
        <p:txBody>
          <a:bodyPr/>
          <a:lstStyle/>
          <a:p>
            <a:r>
              <a:rPr lang="en-US" dirty="0" smtClean="0"/>
              <a:t>This class will only cover PUBLICALLY AVAILABLE SPYWARE.</a:t>
            </a:r>
          </a:p>
          <a:p>
            <a:endParaRPr lang="en-US" dirty="0"/>
          </a:p>
          <a:p>
            <a:r>
              <a:rPr lang="en-US" dirty="0" smtClean="0"/>
              <a:t>We will not discuss any specially designed spyware or potential government based spyware.</a:t>
            </a:r>
          </a:p>
          <a:p>
            <a:endParaRPr lang="en-US" dirty="0"/>
          </a:p>
          <a:p>
            <a:r>
              <a:rPr lang="en-US" dirty="0" smtClean="0"/>
              <a:t>Make sure that when you are talking with ANY of your clients you remind them that you are searching </a:t>
            </a:r>
            <a:r>
              <a:rPr lang="en-US" dirty="0"/>
              <a:t>for PUBLICALLY AVAILABLE </a:t>
            </a:r>
            <a:r>
              <a:rPr lang="en-US" dirty="0" smtClean="0"/>
              <a:t>SPYWARE.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normAutofit/>
          </a:bodyPr>
          <a:lstStyle/>
          <a:p>
            <a:fld id="{D5BBC35B-A44B-4119-B8DA-DE9E3DFADA20}" type="slidenum">
              <a:rPr kumimoji="0" lang="en-US" smtClean="0"/>
              <a:pPr/>
              <a:t>4</a:t>
            </a:fld>
            <a:endParaRPr kumimoji="0" lang="en-US"/>
          </a:p>
        </p:txBody>
      </p:sp>
    </p:spTree>
    <p:extLst>
      <p:ext uri="{BB962C8B-B14F-4D97-AF65-F5344CB8AC3E}">
        <p14:creationId xmlns:p14="http://schemas.microsoft.com/office/powerpoint/2010/main" val="3134030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FlexiSpy </a:t>
            </a:r>
            <a:endParaRPr lang="en-US" dirty="0"/>
          </a:p>
        </p:txBody>
      </p:sp>
      <p:sp>
        <p:nvSpPr>
          <p:cNvPr id="5" name="Footer Placeholder 4"/>
          <p:cNvSpPr>
            <a:spLocks noGrp="1"/>
          </p:cNvSpPr>
          <p:nvPr>
            <p:ph type="ftr" sz="quarter" idx="11"/>
          </p:nvPr>
        </p:nvSpPr>
        <p:spPr>
          <a:xfrm>
            <a:off x="3121117" y="6958261"/>
            <a:ext cx="3838392" cy="402483"/>
          </a:xfrm>
          <a:prstGeom prst="rect">
            <a:avLst/>
          </a:prstGeom>
        </p:spPr>
        <p:txBody>
          <a:bodyPr lIns="100794" tIns="50397" rIns="100794" bIns="50397"/>
          <a:lstStyle/>
          <a:p>
            <a:r>
              <a:rPr lang="en-US" dirty="0" smtClean="0"/>
              <a:t>Copyright 2015 PIM LLC</a:t>
            </a:r>
            <a:endParaRPr lang="en-US" dirty="0"/>
          </a:p>
        </p:txBody>
      </p:sp>
      <p:sp>
        <p:nvSpPr>
          <p:cNvPr id="6" name="Slide Number Placeholder 5"/>
          <p:cNvSpPr>
            <a:spLocks noGrp="1"/>
          </p:cNvSpPr>
          <p:nvPr>
            <p:ph type="sldNum" sz="quarter" idx="12"/>
          </p:nvPr>
        </p:nvSpPr>
        <p:spPr>
          <a:xfrm>
            <a:off x="7224448" y="6958261"/>
            <a:ext cx="2352146" cy="402483"/>
          </a:xfrm>
          <a:prstGeom prst="rect">
            <a:avLst/>
          </a:prstGeom>
        </p:spPr>
        <p:txBody>
          <a:bodyPr lIns="100794" tIns="50397" rIns="100794" bIns="50397"/>
          <a:lstStyle/>
          <a:p>
            <a:fld id="{BA9B540C-44DA-4F69-89C9-7C84606640D3}" type="slidenum">
              <a:rPr lang="en-US" smtClean="0"/>
              <a:pPr/>
              <a:t>40</a:t>
            </a:fld>
            <a:endParaRPr lang="en-US" dirty="0"/>
          </a:p>
        </p:txBody>
      </p:sp>
      <p:pic>
        <p:nvPicPr>
          <p:cNvPr id="1026" name="Picture 2" descr="http://cdn.altrn.tv/s/3f7f81de-9339-e411-80d0-000d3a1003b1_2_full.png?format=jpg&amp;width=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2" y="1700461"/>
            <a:ext cx="9525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985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Spy</a:t>
            </a:r>
            <a:endParaRPr lang="en-US" dirty="0"/>
          </a:p>
        </p:txBody>
      </p:sp>
      <p:sp>
        <p:nvSpPr>
          <p:cNvPr id="5" name="Footer Placeholder 4"/>
          <p:cNvSpPr>
            <a:spLocks noGrp="1"/>
          </p:cNvSpPr>
          <p:nvPr>
            <p:ph type="ftr" sz="quarter" idx="11"/>
          </p:nvPr>
        </p:nvSpPr>
        <p:spPr>
          <a:xfrm>
            <a:off x="3121117" y="6958261"/>
            <a:ext cx="3838392" cy="402483"/>
          </a:xfrm>
          <a:prstGeom prst="rect">
            <a:avLst/>
          </a:prstGeom>
        </p:spPr>
        <p:txBody>
          <a:bodyPr lIns="100794" tIns="50397" rIns="100794" bIns="50397"/>
          <a:lstStyle/>
          <a:p>
            <a:r>
              <a:rPr lang="en-US" dirty="0" smtClean="0"/>
              <a:t>Copyright 2015 PIM LLC</a:t>
            </a:r>
            <a:endParaRPr lang="en-US" dirty="0"/>
          </a:p>
        </p:txBody>
      </p:sp>
      <p:sp>
        <p:nvSpPr>
          <p:cNvPr id="6" name="Slide Number Placeholder 5"/>
          <p:cNvSpPr>
            <a:spLocks noGrp="1"/>
          </p:cNvSpPr>
          <p:nvPr>
            <p:ph type="sldNum" sz="quarter" idx="12"/>
          </p:nvPr>
        </p:nvSpPr>
        <p:spPr>
          <a:xfrm>
            <a:off x="7224448" y="6958261"/>
            <a:ext cx="2352146" cy="402483"/>
          </a:xfrm>
          <a:prstGeom prst="rect">
            <a:avLst/>
          </a:prstGeom>
        </p:spPr>
        <p:txBody>
          <a:bodyPr lIns="100794" tIns="50397" rIns="100794" bIns="50397"/>
          <a:lstStyle/>
          <a:p>
            <a:fld id="{BA9B540C-44DA-4F69-89C9-7C84606640D3}" type="slidenum">
              <a:rPr lang="en-US" smtClean="0"/>
              <a:pPr/>
              <a:t>41</a:t>
            </a:fld>
            <a:endParaRPr lang="en-US" dirty="0"/>
          </a:p>
        </p:txBody>
      </p:sp>
      <p:pic>
        <p:nvPicPr>
          <p:cNvPr id="3" name="Picture 2"/>
          <p:cNvPicPr>
            <a:picLocks noChangeAspect="1"/>
          </p:cNvPicPr>
          <p:nvPr/>
        </p:nvPicPr>
        <p:blipFill>
          <a:blip r:embed="rId2"/>
          <a:stretch>
            <a:fillRect/>
          </a:stretch>
        </p:blipFill>
        <p:spPr>
          <a:xfrm>
            <a:off x="544512" y="1722437"/>
            <a:ext cx="8697211" cy="5111242"/>
          </a:xfrm>
          <a:prstGeom prst="rect">
            <a:avLst/>
          </a:prstGeom>
        </p:spPr>
      </p:pic>
    </p:spTree>
    <p:extLst>
      <p:ext uri="{BB962C8B-B14F-4D97-AF65-F5344CB8AC3E}">
        <p14:creationId xmlns:p14="http://schemas.microsoft.com/office/powerpoint/2010/main" val="17900128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Eblaster</a:t>
            </a:r>
            <a:endParaRPr lang="en-US" dirty="0"/>
          </a:p>
        </p:txBody>
      </p:sp>
      <p:sp>
        <p:nvSpPr>
          <p:cNvPr id="3" name="Footer Placeholder 2"/>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42</a:t>
            </a:fld>
            <a:endParaRPr kumimoji="0" lang="en-US"/>
          </a:p>
        </p:txBody>
      </p:sp>
      <p:pic>
        <p:nvPicPr>
          <p:cNvPr id="11266" name="Picture 2" descr="remote-control-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912" y="1798637"/>
            <a:ext cx="5486400" cy="526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04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an iPhone</a:t>
            </a:r>
            <a:endParaRPr lang="en-US" dirty="0"/>
          </a:p>
        </p:txBody>
      </p:sp>
      <p:sp>
        <p:nvSpPr>
          <p:cNvPr id="3" name="Footer Placeholder 2"/>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43</a:t>
            </a:fld>
            <a:endParaRPr kumimoji="0"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Request</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need to have a report that you can write up for each iPhone that comes into your office for a Spyware check.</a:t>
            </a:r>
          </a:p>
          <a:p>
            <a:endParaRPr lang="en-US" dirty="0" smtClean="0"/>
          </a:p>
          <a:p>
            <a:r>
              <a:rPr lang="en-US" dirty="0" smtClean="0"/>
              <a:t>Before you fill out the form, how do you get the information?</a:t>
            </a:r>
            <a:endParaRPr lang="en-US" dirty="0"/>
          </a:p>
          <a:p>
            <a:endParaRPr lang="en-US" dirty="0"/>
          </a:p>
          <a:p>
            <a:r>
              <a:rPr lang="en-US" dirty="0" smtClean="0"/>
              <a:t>If the iPhone has a passcode, you are out of luck.  </a:t>
            </a:r>
          </a:p>
          <a:p>
            <a:endParaRPr lang="en-US" dirty="0" smtClean="0"/>
          </a:p>
          <a:p>
            <a:r>
              <a:rPr lang="en-US" dirty="0" smtClean="0"/>
              <a:t>Make sure you fill out as much information as you can.</a:t>
            </a:r>
          </a:p>
          <a:p>
            <a:endParaRPr lang="en-US" dirty="0"/>
          </a:p>
          <a:p>
            <a:r>
              <a:rPr lang="en-US" dirty="0" smtClean="0"/>
              <a:t>And did you take a picture of the phone???????</a:t>
            </a:r>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44</a:t>
            </a:fld>
            <a:endParaRPr lang="en-US" dirty="0"/>
          </a:p>
        </p:txBody>
      </p:sp>
    </p:spTree>
    <p:extLst>
      <p:ext uri="{BB962C8B-B14F-4D97-AF65-F5344CB8AC3E}">
        <p14:creationId xmlns:p14="http://schemas.microsoft.com/office/powerpoint/2010/main" val="13184637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iPhone Request Form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Clients Name</a:t>
            </a:r>
            <a:endParaRPr lang="en-US" dirty="0"/>
          </a:p>
          <a:p>
            <a:r>
              <a:rPr lang="en-US" dirty="0" smtClean="0"/>
              <a:t>iPhone Model</a:t>
            </a:r>
            <a:endParaRPr lang="en-US" dirty="0"/>
          </a:p>
          <a:p>
            <a:r>
              <a:rPr lang="en-US" dirty="0" smtClean="0"/>
              <a:t>iPhone Carrier</a:t>
            </a:r>
            <a:endParaRPr lang="en-US" dirty="0"/>
          </a:p>
          <a:p>
            <a:r>
              <a:rPr lang="en-US" dirty="0" smtClean="0"/>
              <a:t>iPhone </a:t>
            </a:r>
            <a:r>
              <a:rPr lang="en-US" dirty="0"/>
              <a:t>OS </a:t>
            </a:r>
            <a:r>
              <a:rPr lang="en-US" dirty="0" smtClean="0"/>
              <a:t>Version</a:t>
            </a:r>
          </a:p>
          <a:p>
            <a:r>
              <a:rPr lang="en-US" dirty="0" smtClean="0"/>
              <a:t>iPhone IMEI</a:t>
            </a:r>
            <a:endParaRPr lang="en-US" dirty="0"/>
          </a:p>
          <a:p>
            <a:r>
              <a:rPr lang="en-US" dirty="0"/>
              <a:t>Passcode on </a:t>
            </a:r>
            <a:r>
              <a:rPr lang="en-US" dirty="0" smtClean="0"/>
              <a:t>iPhone</a:t>
            </a:r>
            <a:endParaRPr lang="en-US" dirty="0"/>
          </a:p>
          <a:p>
            <a:r>
              <a:rPr lang="en-US" dirty="0" smtClean="0"/>
              <a:t>iPhone number</a:t>
            </a:r>
            <a:endParaRPr lang="en-US" dirty="0"/>
          </a:p>
          <a:p>
            <a:r>
              <a:rPr lang="en-US" dirty="0"/>
              <a:t>Client </a:t>
            </a:r>
            <a:r>
              <a:rPr lang="en-US" dirty="0" smtClean="0"/>
              <a:t>Request</a:t>
            </a:r>
            <a:endParaRPr lang="en-US" dirty="0"/>
          </a:p>
          <a:p>
            <a:r>
              <a:rPr lang="en-US" dirty="0" smtClean="0"/>
              <a:t>Jailbroken? </a:t>
            </a:r>
            <a:endParaRPr lang="en-US" dirty="0"/>
          </a:p>
          <a:p>
            <a:r>
              <a:rPr lang="en-US" dirty="0"/>
              <a:t>Spyware check Method 1 </a:t>
            </a:r>
            <a:endParaRPr lang="en-US" dirty="0" smtClean="0"/>
          </a:p>
          <a:p>
            <a:r>
              <a:rPr lang="en-US" dirty="0" smtClean="0"/>
              <a:t>Spyware </a:t>
            </a:r>
            <a:r>
              <a:rPr lang="en-US" dirty="0"/>
              <a:t>check Method </a:t>
            </a:r>
            <a:r>
              <a:rPr lang="en-US" dirty="0" smtClean="0"/>
              <a:t>2</a:t>
            </a:r>
            <a:endParaRPr lang="en-US" dirty="0"/>
          </a:p>
          <a:p>
            <a:r>
              <a:rPr lang="en-US" dirty="0"/>
              <a:t>Spyware check Method </a:t>
            </a:r>
            <a:r>
              <a:rPr lang="en-US" dirty="0" smtClean="0"/>
              <a:t>3</a:t>
            </a:r>
            <a:endParaRPr lang="en-US" dirty="0"/>
          </a:p>
          <a:p>
            <a:r>
              <a:rPr lang="en-US" dirty="0"/>
              <a:t>Spyware check Method 4 </a:t>
            </a:r>
            <a:endParaRPr lang="en-US" dirty="0" smtClean="0"/>
          </a:p>
          <a:p>
            <a:r>
              <a:rPr lang="en-US" dirty="0" smtClean="0"/>
              <a:t>Notes </a:t>
            </a:r>
            <a:r>
              <a:rPr lang="en-US" dirty="0"/>
              <a:t>on </a:t>
            </a:r>
            <a:r>
              <a:rPr lang="en-US" dirty="0" smtClean="0"/>
              <a:t>iPhone</a:t>
            </a:r>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45</a:t>
            </a:fld>
            <a:endParaRPr lang="en-US" dirty="0"/>
          </a:p>
        </p:txBody>
      </p:sp>
    </p:spTree>
    <p:extLst>
      <p:ext uri="{BB962C8B-B14F-4D97-AF65-F5344CB8AC3E}">
        <p14:creationId xmlns:p14="http://schemas.microsoft.com/office/powerpoint/2010/main" val="1645497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iPhone spyware check</a:t>
            </a:r>
          </a:p>
        </p:txBody>
      </p:sp>
      <p:sp>
        <p:nvSpPr>
          <p:cNvPr id="3" name="Content Placeholder 2"/>
          <p:cNvSpPr>
            <a:spLocks noGrp="1"/>
          </p:cNvSpPr>
          <p:nvPr>
            <p:ph idx="1"/>
          </p:nvPr>
        </p:nvSpPr>
        <p:spPr>
          <a:xfrm>
            <a:off x="696912" y="1570037"/>
            <a:ext cx="8568531" cy="4022493"/>
          </a:xfrm>
        </p:spPr>
        <p:txBody>
          <a:bodyPr/>
          <a:lstStyle/>
          <a:p>
            <a:r>
              <a:rPr lang="en-US" dirty="0" smtClean="0"/>
              <a:t>AGAIN NO PUBLICALLY AVAILABLE SPYWARE CAN BE INSTALLED ON AN IPHONE WITHOUT THE IPHONE/IPAD/IPOD TOUCH BEING JAILBROKEN FIRST!!!!</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46</a:t>
            </a:fld>
            <a:endParaRPr kumimoji="0" lang="en-US"/>
          </a:p>
        </p:txBody>
      </p:sp>
    </p:spTree>
    <p:extLst>
      <p:ext uri="{BB962C8B-B14F-4D97-AF65-F5344CB8AC3E}">
        <p14:creationId xmlns:p14="http://schemas.microsoft.com/office/powerpoint/2010/main" val="37344365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iPhone spyware check</a:t>
            </a:r>
          </a:p>
        </p:txBody>
      </p:sp>
      <p:sp>
        <p:nvSpPr>
          <p:cNvPr id="3" name="Content Placeholder 2"/>
          <p:cNvSpPr>
            <a:spLocks noGrp="1"/>
          </p:cNvSpPr>
          <p:nvPr>
            <p:ph idx="1"/>
          </p:nvPr>
        </p:nvSpPr>
        <p:spPr/>
        <p:txBody>
          <a:bodyPr/>
          <a:lstStyle/>
          <a:p>
            <a:endParaRPr lang="en-US" dirty="0" smtClean="0"/>
          </a:p>
          <a:p>
            <a:r>
              <a:rPr lang="en-US" dirty="0" smtClean="0"/>
              <a:t>In </a:t>
            </a:r>
            <a:r>
              <a:rPr lang="en-US" dirty="0"/>
              <a:t>other words, is the iPhone jail broken or not?</a:t>
            </a:r>
          </a:p>
          <a:p>
            <a:endParaRPr lang="en-US" dirty="0" smtClean="0"/>
          </a:p>
          <a:p>
            <a:r>
              <a:rPr lang="en-US" dirty="0" smtClean="0"/>
              <a:t>If </a:t>
            </a:r>
            <a:r>
              <a:rPr lang="en-US" dirty="0"/>
              <a:t>the iPhone is jail broken then you have a brand-new situation to look at.</a:t>
            </a:r>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47</a:t>
            </a:fld>
            <a:endParaRPr kumimoji="0" lang="en-US"/>
          </a:p>
        </p:txBody>
      </p:sp>
    </p:spTree>
    <p:extLst>
      <p:ext uri="{BB962C8B-B14F-4D97-AF65-F5344CB8AC3E}">
        <p14:creationId xmlns:p14="http://schemas.microsoft.com/office/powerpoint/2010/main" val="31990970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a:t>
            </a:r>
            <a:r>
              <a:rPr lang="en-US" dirty="0" err="1" smtClean="0"/>
              <a:t>The</a:t>
            </a:r>
            <a:r>
              <a:rPr lang="en-US" dirty="0" smtClean="0"/>
              <a:t> </a:t>
            </a:r>
            <a:r>
              <a:rPr lang="en-US" dirty="0" smtClean="0"/>
              <a:t>phone is Jailbroken!!</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smtClean="0"/>
              <a:t>Now, what does this mean?</a:t>
            </a:r>
          </a:p>
          <a:p>
            <a:endParaRPr lang="en-US" dirty="0"/>
          </a:p>
          <a:p>
            <a:r>
              <a:rPr lang="en-US" dirty="0" smtClean="0"/>
              <a:t>Well, if you have a jailbroken iPhone, then that means you MIGHT have spyware.</a:t>
            </a:r>
          </a:p>
          <a:p>
            <a:endParaRPr lang="en-US" dirty="0"/>
          </a:p>
          <a:p>
            <a:r>
              <a:rPr lang="en-US" dirty="0" smtClean="0"/>
              <a:t>At this point, PUT THE iPhone DOWN, WALK OUT OF THE ROOM, CLOSE THE DOOR.</a:t>
            </a:r>
          </a:p>
          <a:p>
            <a:endParaRPr lang="en-US" dirty="0"/>
          </a:p>
          <a:p>
            <a:r>
              <a:rPr lang="en-US" dirty="0" smtClean="0"/>
              <a:t>Most spyware can activate the microphone, so they can hear you!</a:t>
            </a:r>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48</a:t>
            </a:fld>
            <a:endParaRPr lang="en-US" dirty="0"/>
          </a:p>
        </p:txBody>
      </p:sp>
    </p:spTree>
    <p:extLst>
      <p:ext uri="{BB962C8B-B14F-4D97-AF65-F5344CB8AC3E}">
        <p14:creationId xmlns:p14="http://schemas.microsoft.com/office/powerpoint/2010/main" val="30420096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 IOS6 and below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Recently the IOS operating system made a change to the way you access the search screen.</a:t>
            </a:r>
          </a:p>
          <a:p>
            <a:endParaRPr lang="en-US" dirty="0"/>
          </a:p>
          <a:p>
            <a:r>
              <a:rPr lang="en-US" dirty="0" smtClean="0"/>
              <a:t>So, if you are working on an iPhone or iPad that is IOS5 and below, here is how you get to the Search screen.</a:t>
            </a:r>
          </a:p>
          <a:p>
            <a:endParaRPr lang="en-US" dirty="0" smtClean="0"/>
          </a:p>
          <a:p>
            <a:r>
              <a:rPr lang="en-US" dirty="0" smtClean="0"/>
              <a:t>In order to check the iPhone, you need to go to the Search screen.</a:t>
            </a:r>
          </a:p>
          <a:p>
            <a:endParaRPr lang="en-US" dirty="0"/>
          </a:p>
          <a:p>
            <a:r>
              <a:rPr lang="en-US" dirty="0" smtClean="0"/>
              <a:t>This is done by swiping the screen to the RIGHT.</a:t>
            </a:r>
          </a:p>
          <a:p>
            <a:endParaRPr lang="en-US" dirty="0"/>
          </a:p>
          <a:p>
            <a:r>
              <a:rPr lang="en-US" dirty="0" smtClean="0"/>
              <a:t>Which means your finger swipes from the left side to the right side.</a:t>
            </a:r>
          </a:p>
          <a:p>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49</a:t>
            </a:fld>
            <a:endParaRPr lang="en-US" dirty="0"/>
          </a:p>
        </p:txBody>
      </p:sp>
    </p:spTree>
    <p:extLst>
      <p:ext uri="{BB962C8B-B14F-4D97-AF65-F5344CB8AC3E}">
        <p14:creationId xmlns:p14="http://schemas.microsoft.com/office/powerpoint/2010/main" val="147777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Cell Phone Spyware Checking…why?</a:t>
            </a:r>
            <a:endParaRPr lang="en-US" dirty="0"/>
          </a:p>
        </p:txBody>
      </p:sp>
      <p:sp>
        <p:nvSpPr>
          <p:cNvPr id="3" name="Content Placeholder 2"/>
          <p:cNvSpPr>
            <a:spLocks noGrp="1"/>
          </p:cNvSpPr>
          <p:nvPr>
            <p:ph idx="1"/>
          </p:nvPr>
        </p:nvSpPr>
        <p:spPr/>
        <p:txBody>
          <a:bodyPr>
            <a:normAutofit/>
          </a:bodyPr>
          <a:lstStyle/>
          <a:p>
            <a:r>
              <a:rPr lang="en-US" dirty="0" smtClean="0"/>
              <a:t>Why should you have a service to check a cell phone for Spyware?</a:t>
            </a:r>
          </a:p>
          <a:p>
            <a:endParaRPr lang="en-US" dirty="0" smtClean="0"/>
          </a:p>
          <a:p>
            <a:pPr lvl="1"/>
            <a:r>
              <a:rPr lang="en-US" dirty="0" smtClean="0"/>
              <a:t>Smart  phones are in use by pretty much everyone.</a:t>
            </a:r>
          </a:p>
          <a:p>
            <a:pPr lvl="1"/>
            <a:r>
              <a:rPr lang="en-US" dirty="0" smtClean="0"/>
              <a:t>Crime has moved from desktops, then laptops, now to tablets/cell phones.</a:t>
            </a:r>
          </a:p>
          <a:p>
            <a:pPr lvl="1"/>
            <a:r>
              <a:rPr lang="en-US" dirty="0" smtClean="0"/>
              <a:t>People keep their cell phones with them all the time, also under their control, and this makes them comfortable to do anything on their phone.</a:t>
            </a:r>
          </a:p>
          <a:p>
            <a:pPr lvl="1"/>
            <a:r>
              <a:rPr lang="en-US" dirty="0" smtClean="0"/>
              <a:t>With this idea, spouses and others that suspect something is going on, will be likely to put spyware on a cell phone in order to find out.</a:t>
            </a:r>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normAutofit/>
          </a:bodyPr>
          <a:lstStyle/>
          <a:p>
            <a:fld id="{D5BBC35B-A44B-4119-B8DA-DE9E3DFADA20}" type="slidenum">
              <a:rPr kumimoji="0" lang="en-US" smtClean="0"/>
              <a:pPr/>
              <a:t>5</a:t>
            </a:fld>
            <a:endParaRPr kumimoji="0" lang="en-US"/>
          </a:p>
        </p:txBody>
      </p:sp>
    </p:spTree>
    <p:extLst>
      <p:ext uri="{BB962C8B-B14F-4D97-AF65-F5344CB8AC3E}">
        <p14:creationId xmlns:p14="http://schemas.microsoft.com/office/powerpoint/2010/main" val="1212316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a:t>
            </a:r>
            <a:r>
              <a:rPr lang="en-US" dirty="0" smtClean="0"/>
              <a:t>IOS6 and </a:t>
            </a:r>
            <a:r>
              <a:rPr lang="en-US" dirty="0"/>
              <a:t>below</a:t>
            </a:r>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50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6230" y="2687885"/>
            <a:ext cx="2290863" cy="439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12354" y="2106341"/>
            <a:ext cx="3528219" cy="378777"/>
          </a:xfrm>
          <a:prstGeom prst="rect">
            <a:avLst/>
          </a:prstGeom>
          <a:noFill/>
        </p:spPr>
        <p:txBody>
          <a:bodyPr wrap="square" lIns="100794" tIns="50397" rIns="100794" bIns="50397" rtlCol="0">
            <a:spAutoFit/>
          </a:bodyPr>
          <a:lstStyle/>
          <a:p>
            <a:r>
              <a:rPr lang="en-US" dirty="0" smtClean="0"/>
              <a:t>Sweep finger left to right</a:t>
            </a:r>
            <a:endParaRPr lang="en-US" dirty="0"/>
          </a:p>
        </p:txBody>
      </p:sp>
      <p:sp>
        <p:nvSpPr>
          <p:cNvPr id="3" name="Right Arrow 2"/>
          <p:cNvSpPr/>
          <p:nvPr/>
        </p:nvSpPr>
        <p:spPr>
          <a:xfrm>
            <a:off x="3864240" y="2106341"/>
            <a:ext cx="1680104" cy="407120"/>
          </a:xfrm>
          <a:prstGeom prst="rightArrow">
            <a:avLst/>
          </a:prstGeom>
          <a:solidFill>
            <a:schemeClr val="bg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dirty="0"/>
          </a:p>
        </p:txBody>
      </p:sp>
    </p:spTree>
    <p:extLst>
      <p:ext uri="{BB962C8B-B14F-4D97-AF65-F5344CB8AC3E}">
        <p14:creationId xmlns:p14="http://schemas.microsoft.com/office/powerpoint/2010/main" val="1693408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a:t>
            </a:r>
            <a:r>
              <a:rPr lang="en-US" dirty="0" smtClean="0"/>
              <a:t>IOS6 </a:t>
            </a:r>
            <a:r>
              <a:rPr lang="en-US" dirty="0"/>
              <a:t>and below</a:t>
            </a:r>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51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209" y="2267903"/>
            <a:ext cx="3312955" cy="497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0026" y="2519892"/>
            <a:ext cx="2520156" cy="932775"/>
          </a:xfrm>
          <a:prstGeom prst="rect">
            <a:avLst/>
          </a:prstGeom>
          <a:noFill/>
        </p:spPr>
        <p:txBody>
          <a:bodyPr wrap="square" lIns="100794" tIns="50397" rIns="100794" bIns="50397" rtlCol="0">
            <a:spAutoFit/>
          </a:bodyPr>
          <a:lstStyle/>
          <a:p>
            <a:r>
              <a:rPr lang="en-US" dirty="0" smtClean="0"/>
              <a:t>Here you will use the Search iPhone box to check for Spyware.</a:t>
            </a:r>
            <a:endParaRPr lang="en-US" dirty="0"/>
          </a:p>
        </p:txBody>
      </p:sp>
    </p:spTree>
    <p:extLst>
      <p:ext uri="{BB962C8B-B14F-4D97-AF65-F5344CB8AC3E}">
        <p14:creationId xmlns:p14="http://schemas.microsoft.com/office/powerpoint/2010/main" val="26082130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a:t>
            </a:r>
            <a:r>
              <a:rPr lang="en-US" dirty="0" smtClean="0"/>
              <a:t>IOS7  </a:t>
            </a:r>
            <a:r>
              <a:rPr lang="en-US" dirty="0"/>
              <a:t>and </a:t>
            </a:r>
            <a:r>
              <a:rPr lang="en-US" dirty="0" smtClean="0"/>
              <a:t>up</a:t>
            </a:r>
            <a:endParaRPr lang="en-US" dirty="0"/>
          </a:p>
        </p:txBody>
      </p:sp>
      <p:sp>
        <p:nvSpPr>
          <p:cNvPr id="3" name="Content Placeholder 2"/>
          <p:cNvSpPr>
            <a:spLocks noGrp="1"/>
          </p:cNvSpPr>
          <p:nvPr>
            <p:ph idx="1"/>
          </p:nvPr>
        </p:nvSpPr>
        <p:spPr/>
        <p:txBody>
          <a:bodyPr>
            <a:normAutofit/>
          </a:bodyPr>
          <a:lstStyle/>
          <a:p>
            <a:r>
              <a:rPr lang="en-US" dirty="0" smtClean="0"/>
              <a:t>Now, if you are dealing with one of the newer iPhones, or you can’t find the search screen by sweeping your finger, that means you need to use the new method of getting to the search screen.</a:t>
            </a:r>
          </a:p>
          <a:p>
            <a:endParaRPr lang="en-US" dirty="0"/>
          </a:p>
          <a:p>
            <a:r>
              <a:rPr lang="en-US" dirty="0" smtClean="0"/>
              <a:t>There are two ways that you can access the search screen on IOS 7 and above.</a:t>
            </a:r>
          </a:p>
          <a:p>
            <a:endParaRPr lang="en-US" dirty="0"/>
          </a:p>
          <a:p>
            <a:r>
              <a:rPr lang="en-US" dirty="0" smtClean="0"/>
              <a:t>The first is to tap and hold at the top of the screen and “pull” your finger down.</a:t>
            </a:r>
          </a:p>
          <a:p>
            <a:endParaRPr lang="en-US" dirty="0"/>
          </a:p>
          <a:p>
            <a:r>
              <a:rPr lang="en-US" dirty="0" smtClean="0"/>
              <a:t>At this point you will see the search box show up at the top.</a:t>
            </a:r>
            <a:endParaRPr lang="en-US" dirty="0"/>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52</a:t>
            </a:fld>
            <a:endParaRPr lang="en-GB"/>
          </a:p>
        </p:txBody>
      </p:sp>
    </p:spTree>
    <p:extLst>
      <p:ext uri="{BB962C8B-B14F-4D97-AF65-F5344CB8AC3E}">
        <p14:creationId xmlns:p14="http://schemas.microsoft.com/office/powerpoint/2010/main" val="26707742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IOS7  and up</a:t>
            </a:r>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53</a:t>
            </a:fld>
            <a:endParaRPr lang="en-GB"/>
          </a:p>
        </p:txBody>
      </p:sp>
      <p:pic>
        <p:nvPicPr>
          <p:cNvPr id="1028" name="Picture 4" descr="http://cdn.iphonehacks.com/wp-content/uploads/2013/06/spotlight-search-io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437" y="2179637"/>
            <a:ext cx="3261718" cy="525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1054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IOS7  and up</a:t>
            </a:r>
          </a:p>
        </p:txBody>
      </p:sp>
      <p:sp>
        <p:nvSpPr>
          <p:cNvPr id="3" name="Content Placeholder 2"/>
          <p:cNvSpPr>
            <a:spLocks noGrp="1"/>
          </p:cNvSpPr>
          <p:nvPr>
            <p:ph idx="1"/>
          </p:nvPr>
        </p:nvSpPr>
        <p:spPr>
          <a:xfrm>
            <a:off x="274493" y="351737"/>
            <a:ext cx="8568531" cy="4022493"/>
          </a:xfrm>
        </p:spPr>
        <p:txBody>
          <a:bodyPr/>
          <a:lstStyle/>
          <a:p>
            <a:r>
              <a:rPr lang="en-US" dirty="0" smtClean="0"/>
              <a:t>The other method, is to tap and hold your finger on a blank space on one of the screens.</a:t>
            </a:r>
            <a:endParaRPr lang="en-US" dirty="0"/>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54</a:t>
            </a:fld>
            <a:endParaRPr lang="en-GB"/>
          </a:p>
        </p:txBody>
      </p:sp>
      <p:pic>
        <p:nvPicPr>
          <p:cNvPr id="2050" name="Picture 2" descr="http://forums.imore.com/attachments/ios-7/32521d1371487969t-ios-7-homescreen-lockscreen-img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912" y="2870125"/>
            <a:ext cx="2277517" cy="403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062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IOS7  and up</a:t>
            </a:r>
          </a:p>
        </p:txBody>
      </p:sp>
      <p:sp>
        <p:nvSpPr>
          <p:cNvPr id="3" name="Content Placeholder 2"/>
          <p:cNvSpPr>
            <a:spLocks noGrp="1"/>
          </p:cNvSpPr>
          <p:nvPr>
            <p:ph idx="1"/>
          </p:nvPr>
        </p:nvSpPr>
        <p:spPr/>
        <p:txBody>
          <a:bodyPr/>
          <a:lstStyle/>
          <a:p>
            <a:r>
              <a:rPr lang="en-US" dirty="0" smtClean="0"/>
              <a:t>This may mean that you have to swipe a few screens to get to one that has some space.</a:t>
            </a:r>
          </a:p>
          <a:p>
            <a:endParaRPr lang="en-US" dirty="0"/>
          </a:p>
          <a:p>
            <a:r>
              <a:rPr lang="en-US" dirty="0" smtClean="0"/>
              <a:t>Once you tap and hold on the blank space, just “pull” down with your finger and you will see the search box show up at the top again.</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55</a:t>
            </a:fld>
            <a:endParaRPr lang="en-GB"/>
          </a:p>
        </p:txBody>
      </p:sp>
    </p:spTree>
    <p:extLst>
      <p:ext uri="{BB962C8B-B14F-4D97-AF65-F5344CB8AC3E}">
        <p14:creationId xmlns:p14="http://schemas.microsoft.com/office/powerpoint/2010/main" val="937929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IOS7  and up</a:t>
            </a:r>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56</a:t>
            </a:fld>
            <a:endParaRPr lang="en-GB"/>
          </a:p>
        </p:txBody>
      </p:sp>
      <p:pic>
        <p:nvPicPr>
          <p:cNvPr id="6" name="Picture 5"/>
          <p:cNvPicPr>
            <a:picLocks noChangeAspect="1"/>
          </p:cNvPicPr>
          <p:nvPr/>
        </p:nvPicPr>
        <p:blipFill>
          <a:blip r:embed="rId2"/>
          <a:stretch>
            <a:fillRect/>
          </a:stretch>
        </p:blipFill>
        <p:spPr>
          <a:xfrm>
            <a:off x="3321505" y="2103437"/>
            <a:ext cx="2933581" cy="5119098"/>
          </a:xfrm>
          <a:prstGeom prst="rect">
            <a:avLst/>
          </a:prstGeom>
        </p:spPr>
      </p:pic>
    </p:spTree>
    <p:extLst>
      <p:ext uri="{BB962C8B-B14F-4D97-AF65-F5344CB8AC3E}">
        <p14:creationId xmlns:p14="http://schemas.microsoft.com/office/powerpoint/2010/main" val="260408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IOS7  and up</a:t>
            </a:r>
          </a:p>
        </p:txBody>
      </p:sp>
      <p:sp>
        <p:nvSpPr>
          <p:cNvPr id="3" name="Content Placeholder 2"/>
          <p:cNvSpPr>
            <a:spLocks noGrp="1"/>
          </p:cNvSpPr>
          <p:nvPr>
            <p:ph idx="1"/>
          </p:nvPr>
        </p:nvSpPr>
        <p:spPr/>
        <p:txBody>
          <a:bodyPr/>
          <a:lstStyle/>
          <a:p>
            <a:r>
              <a:rPr lang="en-US" dirty="0" smtClean="0"/>
              <a:t>And now you can start checking for spyware on an iPhone or iPad!</a:t>
            </a:r>
          </a:p>
          <a:p>
            <a:endParaRPr lang="en-US" dirty="0"/>
          </a:p>
          <a:p>
            <a:r>
              <a:rPr lang="en-US" dirty="0" smtClean="0"/>
              <a:t>Just make sure you do ALL of the steps below.</a:t>
            </a:r>
            <a:endParaRPr lang="en-US" dirty="0"/>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57</a:t>
            </a:fld>
            <a:endParaRPr lang="en-GB"/>
          </a:p>
        </p:txBody>
      </p:sp>
    </p:spTree>
    <p:extLst>
      <p:ext uri="{BB962C8B-B14F-4D97-AF65-F5344CB8AC3E}">
        <p14:creationId xmlns:p14="http://schemas.microsoft.com/office/powerpoint/2010/main" val="2076326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Joe’s iPhone 10 step check</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58</a:t>
            </a:fld>
            <a:endParaRPr kumimoji="0" lang="en-US"/>
          </a:p>
        </p:txBody>
      </p:sp>
    </p:spTree>
    <p:extLst>
      <p:ext uri="{BB962C8B-B14F-4D97-AF65-F5344CB8AC3E}">
        <p14:creationId xmlns:p14="http://schemas.microsoft.com/office/powerpoint/2010/main" val="14021781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Now, that you are at the search iPhone box, you need to search for FOUR different programs:</a:t>
            </a:r>
          </a:p>
          <a:p>
            <a:pPr lvl="1"/>
            <a:r>
              <a:rPr lang="en-US" dirty="0" smtClean="0"/>
              <a:t>Cydia</a:t>
            </a:r>
          </a:p>
          <a:p>
            <a:pPr lvl="1"/>
            <a:r>
              <a:rPr lang="en-US" dirty="0" smtClean="0"/>
              <a:t>Poof</a:t>
            </a:r>
          </a:p>
          <a:p>
            <a:pPr lvl="1"/>
            <a:r>
              <a:rPr lang="en-US" dirty="0" smtClean="0"/>
              <a:t>Icy</a:t>
            </a:r>
          </a:p>
          <a:p>
            <a:pPr lvl="1"/>
            <a:r>
              <a:rPr lang="en-US" dirty="0" smtClean="0"/>
              <a:t>Installer</a:t>
            </a:r>
          </a:p>
          <a:p>
            <a:pPr lvl="1"/>
            <a:endParaRPr lang="en-US" dirty="0"/>
          </a:p>
          <a:p>
            <a:r>
              <a:rPr lang="en-US" dirty="0" smtClean="0"/>
              <a:t>The first program is always installed with a jailbroken iPhone.</a:t>
            </a:r>
          </a:p>
          <a:p>
            <a:r>
              <a:rPr lang="en-US" dirty="0" smtClean="0"/>
              <a:t>Cydia, is the “app store” of the jailbroken world, so it is always added.</a:t>
            </a:r>
          </a:p>
        </p:txBody>
      </p:sp>
      <p:sp>
        <p:nvSpPr>
          <p:cNvPr id="5" name="Footer Placeholder 4"/>
          <p:cNvSpPr>
            <a:spLocks noGrp="1"/>
          </p:cNvSpPr>
          <p:nvPr>
            <p:ph type="ftr" sz="quarter" idx="11"/>
          </p:nvPr>
        </p:nvSpPr>
        <p:spPr/>
        <p:txBody>
          <a:bodyPr/>
          <a:lstStyle/>
          <a:p>
            <a:r>
              <a:rPr lang="en-US" dirty="0" smtClean="0"/>
              <a:t>Copyright 2015 PI Classroom</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59</a:t>
            </a:fld>
            <a:endParaRPr lang="en-US" dirty="0"/>
          </a:p>
        </p:txBody>
      </p:sp>
    </p:spTree>
    <p:extLst>
      <p:ext uri="{BB962C8B-B14F-4D97-AF65-F5344CB8AC3E}">
        <p14:creationId xmlns:p14="http://schemas.microsoft.com/office/powerpoint/2010/main" val="741147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Phone Spyware Checking</a:t>
            </a:r>
          </a:p>
        </p:txBody>
      </p:sp>
      <p:sp>
        <p:nvSpPr>
          <p:cNvPr id="3" name="Content Placeholder 2"/>
          <p:cNvSpPr>
            <a:spLocks noGrp="1"/>
          </p:cNvSpPr>
          <p:nvPr>
            <p:ph idx="1"/>
          </p:nvPr>
        </p:nvSpPr>
        <p:spPr/>
        <p:txBody>
          <a:bodyPr>
            <a:normAutofit/>
          </a:bodyPr>
          <a:lstStyle/>
          <a:p>
            <a:r>
              <a:rPr lang="en-US" dirty="0" smtClean="0"/>
              <a:t>Please note that checking a cell phone is an art and not an exact science yet.</a:t>
            </a:r>
          </a:p>
          <a:p>
            <a:endParaRPr lang="en-US" dirty="0" smtClean="0"/>
          </a:p>
          <a:p>
            <a:r>
              <a:rPr lang="en-US" dirty="0" smtClean="0"/>
              <a:t>There are new spyware and viruses that come out on a daily basis, and these are getting more and more powerful.</a:t>
            </a:r>
          </a:p>
          <a:p>
            <a:endParaRPr lang="en-US" dirty="0" smtClean="0"/>
          </a:p>
          <a:p>
            <a:r>
              <a:rPr lang="en-US" dirty="0" smtClean="0"/>
              <a:t>So whenever you represent yourself to client, be sure to make them aware of the fact that these spyware programs are getting more and more sophisticated and you can only do your best effort in order to clean the phone.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normAutofit/>
          </a:bodyPr>
          <a:lstStyle/>
          <a:p>
            <a:fld id="{D5BBC35B-A44B-4119-B8DA-DE9E3DFADA20}" type="slidenum">
              <a:rPr kumimoji="0" lang="en-US" smtClean="0"/>
              <a:pPr/>
              <a:t>6</a:t>
            </a:fld>
            <a:endParaRPr kumimoji="0"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 Step 1</a:t>
            </a:r>
            <a:endParaRPr lang="en-US" dirty="0"/>
          </a:p>
        </p:txBody>
      </p:sp>
      <p:sp>
        <p:nvSpPr>
          <p:cNvPr id="3" name="Content Placeholder 2"/>
          <p:cNvSpPr>
            <a:spLocks noGrp="1"/>
          </p:cNvSpPr>
          <p:nvPr>
            <p:ph idx="1"/>
          </p:nvPr>
        </p:nvSpPr>
        <p:spPr/>
        <p:txBody>
          <a:bodyPr/>
          <a:lstStyle/>
          <a:p>
            <a:r>
              <a:rPr lang="en-US" dirty="0" smtClean="0"/>
              <a:t>The first app we are going to search for is Cydia.</a:t>
            </a:r>
          </a:p>
          <a:p>
            <a:endParaRPr lang="en-US" dirty="0" smtClean="0"/>
          </a:p>
          <a:p>
            <a:r>
              <a:rPr lang="en-US" dirty="0" smtClean="0"/>
              <a:t>So, in the Search iPhone box, type in Cydia.</a:t>
            </a:r>
          </a:p>
          <a:p>
            <a:endParaRPr lang="en-US" dirty="0" smtClean="0"/>
          </a:p>
          <a:p>
            <a:r>
              <a:rPr lang="en-US" dirty="0" smtClean="0"/>
              <a:t>If the iPhone is jailbroken, you will see the following icon</a:t>
            </a:r>
          </a:p>
          <a:p>
            <a:endParaRPr lang="en-US" dirty="0"/>
          </a:p>
          <a:p>
            <a:endParaRPr lang="en-US" dirty="0" smtClean="0"/>
          </a:p>
          <a:p>
            <a:endParaRPr lang="en-US" dirty="0"/>
          </a:p>
          <a:p>
            <a:endParaRPr lang="en-US" dirty="0" smtClean="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60</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912" y="4770437"/>
            <a:ext cx="1490672" cy="160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0551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 Step 2</a:t>
            </a:r>
            <a:endParaRPr lang="en-US" dirty="0"/>
          </a:p>
        </p:txBody>
      </p:sp>
      <p:sp>
        <p:nvSpPr>
          <p:cNvPr id="3" name="Content Placeholder 2"/>
          <p:cNvSpPr>
            <a:spLocks noGrp="1"/>
          </p:cNvSpPr>
          <p:nvPr>
            <p:ph idx="1"/>
          </p:nvPr>
        </p:nvSpPr>
        <p:spPr>
          <a:xfrm>
            <a:off x="504031" y="1814671"/>
            <a:ext cx="9072563" cy="3369716"/>
          </a:xfrm>
        </p:spPr>
        <p:txBody>
          <a:bodyPr>
            <a:normAutofit/>
          </a:bodyPr>
          <a:lstStyle/>
          <a:p>
            <a:r>
              <a:rPr lang="en-US" dirty="0" smtClean="0"/>
              <a:t>The next app we will look for is called POOF.</a:t>
            </a:r>
          </a:p>
          <a:p>
            <a:endParaRPr lang="en-US" dirty="0" smtClean="0"/>
          </a:p>
          <a:p>
            <a:r>
              <a:rPr lang="en-US" dirty="0" smtClean="0"/>
              <a:t>Poof, is a program that is used to hide different programs on an iPhone.</a:t>
            </a:r>
          </a:p>
          <a:p>
            <a:endParaRPr lang="en-US" dirty="0" smtClean="0"/>
          </a:p>
          <a:p>
            <a:r>
              <a:rPr lang="en-US" dirty="0" smtClean="0"/>
              <a:t>So, go the Search iPhone box, and type in Poof.</a:t>
            </a:r>
          </a:p>
          <a:p>
            <a:endParaRPr lang="en-US" dirty="0" smtClean="0"/>
          </a:p>
          <a:p>
            <a:r>
              <a:rPr lang="en-US" dirty="0" smtClean="0"/>
              <a:t>If you see the following icon, then the iPhone is jailbroken.</a:t>
            </a:r>
          </a:p>
          <a:p>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61</a:t>
            </a:fld>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2" y="5409743"/>
            <a:ext cx="140292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8844" y="5436178"/>
            <a:ext cx="1352574" cy="14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2516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 Step 3</a:t>
            </a:r>
            <a:endParaRPr lang="en-US" dirty="0"/>
          </a:p>
        </p:txBody>
      </p:sp>
      <p:sp>
        <p:nvSpPr>
          <p:cNvPr id="3" name="Content Placeholder 2"/>
          <p:cNvSpPr>
            <a:spLocks noGrp="1"/>
          </p:cNvSpPr>
          <p:nvPr>
            <p:ph idx="1"/>
          </p:nvPr>
        </p:nvSpPr>
        <p:spPr>
          <a:xfrm>
            <a:off x="504031" y="1814671"/>
            <a:ext cx="9072563" cy="4555966"/>
          </a:xfrm>
        </p:spPr>
        <p:txBody>
          <a:bodyPr>
            <a:normAutofit/>
          </a:bodyPr>
          <a:lstStyle/>
          <a:p>
            <a:r>
              <a:rPr lang="en-US" dirty="0" smtClean="0"/>
              <a:t>The next app we will look for is called Bossprefs.</a:t>
            </a:r>
          </a:p>
          <a:p>
            <a:endParaRPr lang="en-US" dirty="0" smtClean="0"/>
          </a:p>
          <a:p>
            <a:r>
              <a:rPr lang="en-US" dirty="0" err="1" smtClean="0"/>
              <a:t>Bossprefs</a:t>
            </a:r>
            <a:r>
              <a:rPr lang="en-US" dirty="0" smtClean="0"/>
              <a:t>, is a program that is used to provide you a number of new functions on a jailbroken iPhone.</a:t>
            </a:r>
          </a:p>
          <a:p>
            <a:endParaRPr lang="en-US" dirty="0" smtClean="0"/>
          </a:p>
          <a:p>
            <a:r>
              <a:rPr lang="en-US" dirty="0" smtClean="0"/>
              <a:t>So, go the Search iPhone box, and type in Bossprefs.</a:t>
            </a:r>
          </a:p>
          <a:p>
            <a:endParaRPr lang="en-US" dirty="0" smtClean="0"/>
          </a:p>
          <a:p>
            <a:r>
              <a:rPr lang="en-US" dirty="0" smtClean="0"/>
              <a:t>If you see the following icon, then the iPhone is jailbroken.</a:t>
            </a:r>
          </a:p>
          <a:p>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62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2" y="5567462"/>
            <a:ext cx="1176073" cy="143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523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 Step 4</a:t>
            </a:r>
            <a:endParaRPr lang="en-US" dirty="0"/>
          </a:p>
        </p:txBody>
      </p:sp>
      <p:sp>
        <p:nvSpPr>
          <p:cNvPr id="3" name="Content Placeholder 2"/>
          <p:cNvSpPr>
            <a:spLocks noGrp="1"/>
          </p:cNvSpPr>
          <p:nvPr>
            <p:ph idx="1"/>
          </p:nvPr>
        </p:nvSpPr>
        <p:spPr>
          <a:xfrm>
            <a:off x="504031" y="1814671"/>
            <a:ext cx="9072563" cy="4098766"/>
          </a:xfrm>
        </p:spPr>
        <p:txBody>
          <a:bodyPr>
            <a:normAutofit/>
          </a:bodyPr>
          <a:lstStyle/>
          <a:p>
            <a:r>
              <a:rPr lang="en-US" dirty="0" smtClean="0"/>
              <a:t>The next app we will look for is called Installer.</a:t>
            </a:r>
          </a:p>
          <a:p>
            <a:endParaRPr lang="en-US" dirty="0" smtClean="0"/>
          </a:p>
          <a:p>
            <a:r>
              <a:rPr lang="en-US" dirty="0" smtClean="0"/>
              <a:t>Installer, is a app that will allow you to install other iPhone applications that can run on jailbroken iPhone.</a:t>
            </a:r>
          </a:p>
          <a:p>
            <a:endParaRPr lang="en-US" dirty="0" smtClean="0"/>
          </a:p>
          <a:p>
            <a:r>
              <a:rPr lang="en-US" dirty="0" smtClean="0"/>
              <a:t>So, go the Search iPhone box, and type in installer.</a:t>
            </a:r>
          </a:p>
          <a:p>
            <a:endParaRPr lang="en-US" dirty="0" smtClean="0"/>
          </a:p>
          <a:p>
            <a:r>
              <a:rPr lang="en-US" dirty="0" smtClean="0"/>
              <a:t>If you see the following icon, then the iPhone is jailbroken.</a:t>
            </a:r>
          </a:p>
          <a:p>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63</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2" y="5532437"/>
            <a:ext cx="1344083" cy="134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8691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a:t>
            </a:r>
            <a:r>
              <a:rPr lang="en-US" dirty="0" smtClean="0"/>
              <a:t>iPhone Step 5</a:t>
            </a:r>
            <a:endParaRPr lang="en-US" dirty="0"/>
          </a:p>
        </p:txBody>
      </p:sp>
      <p:sp>
        <p:nvSpPr>
          <p:cNvPr id="3" name="Content Placeholder 2"/>
          <p:cNvSpPr>
            <a:spLocks noGrp="1"/>
          </p:cNvSpPr>
          <p:nvPr>
            <p:ph idx="1"/>
          </p:nvPr>
        </p:nvSpPr>
        <p:spPr>
          <a:xfrm>
            <a:off x="504031" y="1814671"/>
            <a:ext cx="9072563" cy="3412966"/>
          </a:xfrm>
        </p:spPr>
        <p:txBody>
          <a:bodyPr>
            <a:normAutofit lnSpcReduction="10000"/>
          </a:bodyPr>
          <a:lstStyle/>
          <a:p>
            <a:r>
              <a:rPr lang="en-US" dirty="0" smtClean="0"/>
              <a:t>The next app we will look for is called icy.</a:t>
            </a:r>
          </a:p>
          <a:p>
            <a:endParaRPr lang="en-US" dirty="0" smtClean="0"/>
          </a:p>
          <a:p>
            <a:r>
              <a:rPr lang="en-US" dirty="0" smtClean="0"/>
              <a:t>icy, is a app that will allow you to install other iPhone applications that can run on jailbroken iPhone.</a:t>
            </a:r>
          </a:p>
          <a:p>
            <a:endParaRPr lang="en-US" dirty="0" smtClean="0"/>
          </a:p>
          <a:p>
            <a:r>
              <a:rPr lang="en-US" dirty="0" smtClean="0"/>
              <a:t>So, go the Search iPhone box, and type in icy.</a:t>
            </a:r>
          </a:p>
          <a:p>
            <a:endParaRPr lang="en-US" dirty="0" smtClean="0"/>
          </a:p>
          <a:p>
            <a:r>
              <a:rPr lang="en-US" dirty="0" smtClean="0"/>
              <a:t>If you see the following icon, then the iPhone is jailbroken.</a:t>
            </a:r>
          </a:p>
          <a:p>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64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912" y="5404589"/>
            <a:ext cx="1470091" cy="14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4483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a:t>
            </a:r>
            <a:r>
              <a:rPr lang="en-US" dirty="0" smtClean="0"/>
              <a:t>step 6</a:t>
            </a:r>
            <a:endParaRPr lang="en-US" dirty="0"/>
          </a:p>
        </p:txBody>
      </p:sp>
      <p:sp>
        <p:nvSpPr>
          <p:cNvPr id="3" name="Content Placeholder 2"/>
          <p:cNvSpPr>
            <a:spLocks noGrp="1"/>
          </p:cNvSpPr>
          <p:nvPr>
            <p:ph idx="1"/>
          </p:nvPr>
        </p:nvSpPr>
        <p:spPr/>
        <p:txBody>
          <a:bodyPr>
            <a:normAutofit/>
          </a:bodyPr>
          <a:lstStyle/>
          <a:p>
            <a:r>
              <a:rPr lang="en-US" dirty="0" smtClean="0"/>
              <a:t>Next, lets see if Flexispy is installed</a:t>
            </a:r>
          </a:p>
          <a:p>
            <a:endParaRPr lang="en-US" dirty="0"/>
          </a:p>
          <a:p>
            <a:r>
              <a:rPr lang="en-US" dirty="0" smtClean="0"/>
              <a:t>Bring up the dialer on the iPhone and enter the following on the dialing pad</a:t>
            </a:r>
          </a:p>
          <a:p>
            <a:endParaRPr lang="en-US" dirty="0"/>
          </a:p>
          <a:p>
            <a:r>
              <a:rPr lang="en-US" dirty="0" smtClean="0"/>
              <a:t>Enter: #123456789</a:t>
            </a:r>
          </a:p>
          <a:p>
            <a:endParaRPr lang="en-US" dirty="0"/>
          </a:p>
          <a:p>
            <a:r>
              <a:rPr lang="en-US" dirty="0" smtClean="0"/>
              <a:t>If the Flexispy box shows up, you have Flexispy</a:t>
            </a:r>
          </a:p>
          <a:p>
            <a:endParaRPr lang="en-US" dirty="0"/>
          </a:p>
          <a:p>
            <a:r>
              <a:rPr lang="en-US" dirty="0" smtClean="0"/>
              <a:t>Note: if they change the default code, this will not work.</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65</a:t>
            </a:fld>
            <a:endParaRPr kumimoji="0" lang="en-US"/>
          </a:p>
        </p:txBody>
      </p:sp>
    </p:spTree>
    <p:extLst>
      <p:ext uri="{BB962C8B-B14F-4D97-AF65-F5344CB8AC3E}">
        <p14:creationId xmlns:p14="http://schemas.microsoft.com/office/powerpoint/2010/main" val="431725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step 7</a:t>
            </a:r>
          </a:p>
        </p:txBody>
      </p:sp>
      <p:sp>
        <p:nvSpPr>
          <p:cNvPr id="3" name="Content Placeholder 2"/>
          <p:cNvSpPr>
            <a:spLocks noGrp="1"/>
          </p:cNvSpPr>
          <p:nvPr>
            <p:ph idx="1"/>
          </p:nvPr>
        </p:nvSpPr>
        <p:spPr/>
        <p:txBody>
          <a:bodyPr/>
          <a:lstStyle/>
          <a:p>
            <a:r>
              <a:rPr lang="en-US" dirty="0" smtClean="0"/>
              <a:t>On the iPhone, bring up the dial pad</a:t>
            </a:r>
          </a:p>
          <a:p>
            <a:endParaRPr lang="en-US" dirty="0"/>
          </a:p>
          <a:p>
            <a:r>
              <a:rPr lang="en-US" dirty="0" smtClean="0"/>
              <a:t>On the dialer, enter the following: *12345</a:t>
            </a:r>
          </a:p>
          <a:p>
            <a:endParaRPr lang="en-US" dirty="0"/>
          </a:p>
          <a:p>
            <a:r>
              <a:rPr lang="en-US" dirty="0" smtClean="0"/>
              <a:t>If Mobilespy is installed, you should see the Smartphone icon</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66</a:t>
            </a:fld>
            <a:endParaRPr kumimoji="0" lang="en-US"/>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096" y="5717230"/>
            <a:ext cx="1219200" cy="133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1045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step </a:t>
            </a:r>
            <a:r>
              <a:rPr lang="en-US" dirty="0" smtClean="0"/>
              <a:t>8</a:t>
            </a:r>
            <a:endParaRPr lang="en-US" dirty="0"/>
          </a:p>
        </p:txBody>
      </p:sp>
      <p:sp>
        <p:nvSpPr>
          <p:cNvPr id="3" name="Content Placeholder 2"/>
          <p:cNvSpPr>
            <a:spLocks noGrp="1"/>
          </p:cNvSpPr>
          <p:nvPr>
            <p:ph idx="1"/>
          </p:nvPr>
        </p:nvSpPr>
        <p:spPr>
          <a:xfrm>
            <a:off x="460375" y="1013281"/>
            <a:ext cx="8568531" cy="4022493"/>
          </a:xfrm>
        </p:spPr>
        <p:txBody>
          <a:bodyPr/>
          <a:lstStyle/>
          <a:p>
            <a:r>
              <a:rPr lang="en-US" dirty="0" smtClean="0"/>
              <a:t>Go to the search menu on the iPhone you are checking</a:t>
            </a:r>
          </a:p>
          <a:p>
            <a:endParaRPr lang="en-US" dirty="0"/>
          </a:p>
          <a:p>
            <a:r>
              <a:rPr lang="en-US" dirty="0" smtClean="0"/>
              <a:t>Type in:   </a:t>
            </a:r>
            <a:r>
              <a:rPr lang="en-US" dirty="0" err="1" smtClean="0"/>
              <a:t>iTweak</a:t>
            </a:r>
            <a:endParaRPr lang="en-US" dirty="0" smtClean="0"/>
          </a:p>
          <a:p>
            <a:endParaRPr lang="en-US" dirty="0"/>
          </a:p>
          <a:p>
            <a:r>
              <a:rPr lang="en-US" dirty="0" smtClean="0"/>
              <a:t>This is an alternative to Cydia, if you see it, you are jailbroken.</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67</a:t>
            </a:fld>
            <a:endParaRPr kumimoji="0" lang="en-US"/>
          </a:p>
        </p:txBody>
      </p:sp>
      <p:sp>
        <p:nvSpPr>
          <p:cNvPr id="6" name="AutoShape 2" descr="data:image/jpeg;base64,/9j/4AAQSkZJRgABAQAAAQABAAD/2wCEAAkGBxQTEhUUEhQUFhUUFRQUFRQUFRQUFBYYFBQWFhQUFBcYHCggGBwlHBQUITEhJSkrLi4uFx8zODMsNygtLisBCgoKDg0OGxAQGywkICYvLCwsLCw0LCwsLCwsLCwsLCwtLCwsLCwsLCwsLCwsLCwsLCwsLCwsLCwsLCwsLCwsLP/AABEIAOEA4QMBIgACEQEDEQH/xAAcAAABBAMBAAAAAAAAAAAAAAAABAUGBwECAwj/xABLEAABAwICBQcHCgQEBAcAAAABAAIDBBEFIQYSMUFREyJhcYGRsQcyM1JywdEVFiNCU2KSk6GyFEOC8CR0ouFEY9LxJVRzg6Ozwv/EABoBAAEFAQAAAAAAAAAAAAAAAAABAgMEBQb/xAA0EQACAQMDAgIIBQUBAQAAAAAAAQIDBBESITFBURMiBRQjMmFxkfBSgaGxwTNC0eHxNCT/2gAMAwEAAhEDEQA/ALxQhCABCEIAEIQgAQhCABCEIAEIQgAQhCABCEIAEIQgAQhCABCEIAEIQgAQhCABCEIAEIQgAQhCABcauqZE0vkcGtG0k2XPE69kET5ZXarGNLnHq3DiVQ+kWkVRiMt7mKIXDG7Q0Hf0uIVu0tZXE8dOpDXrRpQcpMnmOeUbnalMB7bsyfZamaXE55mFzp5L2IsHFo7m7ky4RQtjbqtsSdriOce1SSiwonbYdS3lb0KC2X5nK3F/cV56aTeBmgqpHN1SZA/YfpXW6wUvoJZWPBJc6228js/1UgGCtvs7dxSlmEMG5qjnc0uwK3u5f3YGx7HOPKMc8EWFtd2zwKcYZ3EZ61951inWGgba1ti6tpGjcFSlcRe2CdWVb8Q1CtcOP4iuQxB/3vxFP7aNpGYC2NA07gFF49Ncof6lX/ERxtW8nLW/EVpPUu364/qKk1Ph7Qb2HctquiadoGQS+sw1cCeoV9OdRFY65wP1j/UUodXOsNv4inyOgaLWA4LFTh7SdgTncU2+BvqVwl7wxPr3/e/EVg1zrbXfiKffk5ttgXOShbwCFWp9hHZXH4hgkrXcXfiKROqX3uS/L77lJnULeAXGTD296mjXproRSsrj8REqque45Fw/rctRUvaDflCd30jrKSPwll9gW0WENvcBWPWKWOCH1S7W2oZYKyaNmtyr2kbtYkZ7rHal+G6dua4NnAc31hzXDptsK3rsKO7PrUcxSlB5rgB07x1FIqdGut0LG6ubWfmbx9/kWxh9fHM3XjcHDo2joI3JSqMw7E56OQPjOsBtG5w9Vw96uHR7GY6uBs0ex2Tm72uHnNPSCsm7s5UHlbo6mzu43EMockIQqRbBCEIAEFC41cmq0lAFXeVfGDJKymB+jjHKzD1nH0bD1be1RCklF7AZ5XHBcMeqzJUTPv50x/Cy4aPBdcGN3m/fw6Bb+811VnTVKgvqc/6TzUljsTXBqXUAJAJOYuB/YUqw8X2gAcR7lHqJ4DekHac7ZDPJP1HPzVn3E3Jsda0YwijrOQCbLEQvtWGxXKWxMttVVywXlA6U7CdqWBgsuMZXfXsFXk2yZRRgNC3auestg9NeRcHQBavC4VFdHHnJJGz23tb4lNk2ldEP+Jh7HX8Esac5cJsSUorljuGoLUzRaWUR/wCJi7XW8U4U2Iwyejljf7D2u/QFOlTnHlMapRfDFRauT2BdS5cHPTY5FaRoYskmmhISwPXN7lLFtDHFMaZbhdqaW9rpS+IFJJIrf33KfUpLBHoaYrqdmQumDFaYPachfsTu6bmptqXggn+9qWk3FkFxSjUi0yB1p1SQcs7J20BxbkKoNv8ARVHMcPVlb5rh1i47k26Q5HLjt+KZY5yHawyIcx462nNa1WCrUWn1M/0cnRq7fI9ENKykWE1OvG13EA94ulq5U6kEIQgATZj0loynNM2k3oygDz3iMtpHdLil2Cus45WufFM2K+cOku8bJVR1B1Rx8V1kJZpIyLqG+SfUdQTkL2yBUvjNmBV7hUxyJOdx079inkb7tWXXWAo9hzpjku73JKw7F3abqky4bRTLu+cAEuIAAuSSAAOJJ2JixvF46VmvIduTGDz3ng0e/YFX+J4pPWm8p1YgebC080cC71j0lT0bWVTfhdyKrcRp7dexMMW0+jaS2mbyzvXzbEO3a7s71G6vGKyo9JMWNP1IuYO8Z/qtcIwt8rtSCMuO8jJrfadsCmuHaDAWNRIT9yPIdrjmeyytN0Lf5/VlRePX44+i+pXowtl7uzO8uNz3ld2UbNw7hdWxTYPSxebEy/EjWPeUtbKwbGgdQAUUvSL6JkisF1a/cpt1GzeO8Lg/C4zmLX4jarsdM07Wg9YCR1OGU0nnxM69UA94RH0i+qYP0eujRVVLiFXB6Kd5A+pJ9I3uPuT9hmnovq1UfJn7RlzH1lu1v6p7xDQdjs4JC0+q/nt79o/VQ3GcHkhOrPGQDseM2Hqd7ipozoV9uv0f+/1I5Rr0d+n1RYkFW17Q+Nwc07HNIIPaFkyKpaOpmpHa9O7Im7ozmx3WNx6Rmp9o/pDHVtJbzZG+fETzm9I9ZvSq9a2lT3W6++SxSrqe3DH0SLjM660LrrdV+Cbk4N2HpUfrqgtJ4XKe3u29ai+MyZutxVikssrVtkMGPyX7/wDdMPK526R4hLqypvrX27gmaMEvt90n9QteG0CC2p5lkv8A0OlvCz2W+AUhUW0F9Cz2G+AUpXKS5N1AhCEgAmbSb0Z6k8pl0m9GepAHnfFY7PA9s363Bc6N17brbvBLsUbzs+JHdZJKOg512k+K6qn/AEkZtdrG5KsEaRa5U4pZOb3KL4FDsBCl9NT3Czq7IaTzuL6V2ST4/jMdJCZZM9zGDa925o953BbtdqAlxAa0FxJyAAFyT0WVT41jJragym/JM5sLeDb+cRxdt7lHb2/iy34XJNUq6I56nSapkqJDPUG7jsH1WN3NaNwUx0U0UdUASy3jg3DY+S3Dg3p37uKS6CaN/wASeWmB/h43ZDZyrm7ulg38TlxVkzVF8hkBkAFNd3On2dP/AJ8CGhQ1eep/3/R0gDImhkTQ1o2ACw/3Wjnk7Vyui6y8F/Jus3TDpXpNHQRNlla9zXP1AIwCbkE7yOCjQ8rNN9hU/hj/AOpTQt6s1mKyhHJLksJCrw+Vim+wqfwx/wDUnzRPTGKvMgiZIzktXW5QNF9a9rWJ4JZ21WC1SjsIpJ8EobIQujpWvaWSNDmnIgi4PWEkc5acoodIurBFNKdDzEHTU13x7XRbXMG8s3uHRtUCeXMc2aF2q9uYI/UHiDwV3QVRaehQXT7RwRg1dOPoybzRjYwnLlGjcL7eG1aVpcvOif17/BlGvQXvw+/kOeiePMq4r5NlZlLHwO5zfund3J2neqapsQfSzNqIt2T27nsPnNPu6QFbtDUsmjZLGdZkjQ5p6Dx6RmOxNubfw5alw/0+BJSq64/E5SOsFGcYbtO9S2WHJRfHTkUyi9xlbgguJHVzuD0f3sSKkbd9+LT7l1xGnJcb8dgyW2HNzy3D3haufILbLCLu0G9Cz2W+AUpUX0I9E32R4BShcs+TWBCEJABMuk3oz1J6TLpN6M9SAKBxkE2HFz/ELhhNQ5rrHoSzGAAG223f4hccMh1rrpqX9NGVXaw8k2wie9slM6TzVCMJhtbaphSOOqAqNdENCRF/KhjPJwspmHnVFy/iImnP8Ry6gVEdHsMdUzR08eWuee71WDN7uwfqQk2leI8vXzPvdsZELOqPI/6i5T7ySUOrDLVOGcjjFH7DPPI63G39Kuf+e3yuf5f+P4HSXiVcPhE9axkbGxRCzIwGtHQFrdcddbhyxsFzUdLrOsuYKEmAyQzyugGkhv8A+YH7HKvYaZtgp95Xnf4OH/MD9jlX0MmQW1ZZ8FfNlG6XnXyOr6ZtlLfJC0B1XbhD4vUPfJkpZ5IXXdWdUPi9Ous+DL8v3G26xMsglcyUXWFjF5hrLtDMM2uALXAtcDsIORBSchYS4G5Km0uwj+EqXw/y3c+Fx3sduvxabjsHFO/kqxizpKN54zQ9/wBKwd4d3p+8plBytDywHPpnB3TybiGv7rh3YqpoMRMFRBUD+XI0n2TzX3/pJWtT/wDot2nz/K/yV0vDq7cMvmpfzSoVjM+ZUqndcZbDmOo7FGMTg96pUFgSvLJBcUkN+sowlnneyfELvi2XetMKOZ9k+IWhL3B9vLYurQj0TfZHgFKFF9CPRN9keAUoXMvk1wQhCQATNpN6M9SeUy6TejPUgDzhjdW9pFs835HrXXAcTBNjke8I0jjF2m+9/iEgwqHnXC6eivKY9aScXktHBHgjapQ+cRwySHZHG+T8DS73KCYKLWsn7SOpIw6q/wDQePxZe9VatPMkivazzsynIJSIy45k3ceJJzK9FYBRCGjpovViZf2nDWce8rznAL8m31nsb3uAXpeokF7A7Mu7JS+kn7q+Zdhtl92YIWA+ywHocVljsnTXWwckwcugehoVSIX5Yj/g4f8AMj9jlW8MmSsPyyO/wUX+Zb+xyrKJ+S2LFex/Nla56MWPkyU08jRu6s6ofF6gLn5KdeRQ86t/9n/9J92vYS/L9xLZeZss0rCzdaErDLRkhYRdYJSiZCSASMfE7ZIx7CPaaQvONQyzXMO1pcw9bSWnwXo6OUBwN968+aSNDayraNgqJbdrifetL0c95L5DJrK+RcmitXyuH00hNy6FoceLmcw/tTdjRyOab/J9WEYZEPVfMP8A5CfekGPVJN73KbGl7R/NlS6qJbIjmP1zW7Mzfd8Uhwusc5ztw1Ts6xvSXEzc58UswKK7js80+IVqaSiSUniCL80F9Cz2G+AUqUW0G9Cz2R4BSlcw+TaXAIQhIKCZdJvRnqT0mXSb0Z6kAeddIWi463+ITXRPsck7Y9tb1v8AEJso47ldFQcsIxZtYeSV4PXHJSHGajXw+qH/ACXHusfco9hFIMlMqXDBJFJHt5SKRg63MIH62TqrSeWVaeFNaSlqWWzojwew9zgV6Onddx6SvMpJ1eBB7rL0ThFaJYIZBnrxMd/pF/1CX0gvdZozWELkax4rW60Dlm4Ism7ptXMkWGZJtYda5jE2faR/jb8VkWOTgCDkQdhB2gqn/KXoL/BvE9O29NKd2fJPP1D907j2cLyU6euajxkfTSk8ZJb5Wqxr6KMNcwn+IabNcCfMdwKrmN2SbaamAzS4FbFGj4UNORtXD2R2c7JTfyOVTWGs1nNbfkrazg2/nbLqBlyR1NODmlq0vEg4iUcJ7no75Tj+0i/G34royo1hdrgQdhFiD1EKifJ9oS7EJ+fdtNEbzSDK+8RtPrH9B2K82U7I2iOJoaxgDWtbkABsAWJWpeHPTnJPNY6m7ieK0PWsrF0wiBozHWFQek8162rI3zyfuKvmSUNBcdjQXHqaL+5eb6ip13SSeu9zvxEn3rR9HrzNj4rKZaugcf8A4bGeL5j/AKyPcuWLNGaV4Ox0VDTMtb6IOI6ZCXn9yj+LzuTopubfxM6v55vBHcTGfalOBnnnP6p8QkVQEtwdvOPsnxCfVexNHaKRfmg3oWeyPAKUqLaDehZ7LfAKUrmHybq4BCEJBQTLpN6M9SekzaTejPUgDzzjn1et/iE1UktiU4447Z1v8Uz05zK6GlN4SMWUc5Jhg9TsN1NcNrCLHpCr3B9ymlD5qkqxRT917FX6a0HIVs7ALNe7lGezJzvEkdisHyT4sJKQwuPOp3m3Hk35t7naw7kh8p+EcrTx1TBd0P0cnExuN2nscT+JQjQ3Hf4SqbIfRu5ko+47f1g59ifNeLQ25RqR9pT+P8l93WCubJAbEG4IuCN4OwroszBXyYa5d7MkjfDM0PikBa5p3g9O48CkpYi6XAmWinNMdG34fPqG7oX86GX1m+q7g4b+9M4cr6xLD4qyndTVGx2bHjzmPHmvb8N4VFY3hUtHO6nnFnNzDtz2nzXt6CtW1r+ItMuV+pMsTWVyctZLtHcFlrqhsEI6ZJPqxs+s4+4bym+ipZKiVkMLS6SQ6rQPE8ANt+hX1ozgMeHU4hjIdK/nTS73O4Dg0bAO3elurjwlhe8/vIqSisscKGiipYGU1OLMYNu9zj5z3HeSVi656yNZY2Bjlk3JWNZYJWpKMCNkZ8pOLchQyAGz5rQt6nZyH8II7VTuC0JnmhhH8x7Qeq93Huunryj6QfxVUWsN4YLsZwcfrv78h0DpTv5LcGJMlW7Y0GKLpc7z3DqGX9RWrQXhUXJ8snb8Onkn+JSNzA2NAA6gLBQ3FbZqR1UR1Tmohi5OeajpR7GS/M9yP1LvFLsI2n2T4hNdQD+qX4Q7M+yfEJare5aUdkX/AKDehZ7LfAKUqLaDehZ7LfAKUrm3ybi4BCEJBQTNpN6M9SeUzaTejPUgDzljOZ/qf4hNEUoDiE5Ywbv7XeNkzAAG/QuhpJ4WDKcd2iSYTOpnh8+Sr/CpL9SmWHSZBWJx2M6osSJHAWua5jxrRvaWPbxa4WIVNaVYC6jqHROuWnnRvP12HYevcekK2oXlGPYVFXU/IyENlZcwyb2u4H7p3jt3KOlUdOXw6li3r6HvwRfya6ViwpJ3WIygef8A6ifDrtwVkGRed8SoJKeV0crSx7Ds8C07xwIU/wBDdPQQ2GsdY7GTHYeAk4H73emXFDD1R4LdWlnzRLM1lyJWkb+0HYVs4qrgq5NgkOlej7MRp9Q2bPGCYZDx9Rx9U/ptSwOWzHZ5bULKeVyLGTTyhn0A0VGHw8pKAauUWcbh3JNP8tpGV+JHuT+6S6TySE5krVsiJZk9T5FdRt5YoL0a6T8qsCTNJpE1CnXUE8pOlwhYaaB30zxaRw/lsO6/rOHcD1LTTLTxsIdDSuDptheM2R8bbnO/QfoqujjkmksNaSSR3W5zirNvb6nqfBapU/7pHfBMLfUzMhiF3PNr7mgZucegDNXVE1lNEynjFmRCwPE7XOPSTcpu0YwJuHQm9jUyj6RwzDRtEbD4neV2kqb3upqs/Ee3CKdzca3iPCOlZWAtUJxeozPWpDUuyOaiOKbTmn04YK0fNLcapp8+spxw12ZtvHvCZ33JAsnLD8ndTST2WUdRvDNDStj0RoL6Fnst8ApSoroIfoGew39oUqXNvk1lwCEISCgmbSb0Z6k8pm0m9GepAHmbGH2eOt/7k3ysuE44u3nn2n+ISfUvuXRUvdSMyrLEjNI7ZZS3DZMh2KIRix7U/wBLU2CuKLcSjX5JnHKAMlzM9je+aaqbELiyWQtJ2qDRjkhcXjcV4lg0OIx6knMlaLRzAZjod6zejuVVaR6OT0cmpOy1/NeM43ji13u2q26fm7Mkqqa1srDDOwSMdkWuFx1jgekJIzlF4W67FmhcOksPdFR6O6X1FJZoPKRfZvzA9g7W+CsPCNPKSawc8wvP1Zcm9jxl32TZi/kvEgL6KQD/AJMp/Rr/AI96geL6O1NMbTwPZbfa7fxC4/VI6VOb8jw+xc9lW3XJecModm1wcNxaQ4fouxXneCoez0b3s9lxb4Jxi0nrG7KmXtdfxUbtqi6DXa9mXq0LV7g0EuIA4kgeKo1+lNadtTL2Ot4JuqKuST0kj3+05zvEoVtUfQRWr6st7GdM6SC4EnKPH1Iud3u80d6gWkGm9RUgsZ9FEdrWHnO9t+3sFh1pnwvBJ6g2ghkk6WtNu12wKbYL5NCCHVrwwbeSjIc8+07YOy6lVGEffefgh+mjR3fP30IRg+ES1MgjgYXuO22xo4uOwDrVr4Bo3Fh7Na4kqSLOkGxgP1Y/jtKeoDDTxcjSxiNm+2ZceLnHNx60zySnWzTnNz24XYp17lz2XBvJUlx5xXGRazDgm6rq9UfolUM8FRRbE9dU2CjVTLcnrKc6qoBFkyWJPap3BqJYpRBkW/et6V4Eh6Wn3LoRYLWBnPv0e8KrUWzLVJ5lueitAvQR+w39oUrUV0E9Az2G/tClS5p8muCEISACZtJ/RHqTymzHotaM9SAPOmLUuZy/mPHv9ySxU/8A3UnqaYGaSM7SdZvWFwbh5B2ZZf2V1NjipTTOevZunUaGP+CyzXT+HcBe2xSMUQyyy3pZSUIOVlorTFblLx2yNUJzUipZdgXOowsA5LaCnITZwhJZQrrZ5HNrbrsyl4rjSkpaJjZU5QxshFUTNhKW7E4UmIOtZwuN4IBCbWZlK2kBQzprGGSqpuIcTwmhmJMlLFc7XNbqHtLLJndoVhp/lvHVK/3kp/cwFJpYwnwgsYTYquJrhsbqfQbDN8ch65X+5LosFw+A/R0sRIOReDIf9ZK70zAFrVWujw8yw2wlcTa95ih+MkDVaA0cGgAdwTfUSOcbkrV9kNkCkVKMeEROTN425JLUxb7bF317JJVzFPjSyxNYiqKgNTDiFQCckvrIHHqWKPDL2JCvQowistj1NLcZhTkoZRZf3xUrmw3Lm2SJ9Pbd2bUPTPga6zRHp4MlpTxm7v6R2k/7J4qacb1rBCNdjBtLtZ3uCo3iVKm5MuWU3UmkXXoM20LRwaB3BSlMOicGrE3qCflx50IIQhAAuVTHrNIXVCAKS8oGGPikEse1pv8AEJuwnFuXFwA0jI34/FW7pNgwmYctyovHsHmo5TJDlxac2uHBwV6yvHby33iyneWirx+PRkwpaN5zuLdCc46YqNaNafwG0dQeQd9/OM9Txs7VYVI6J7Ndkkbxtu1wOXYtWd7Ge6Zzc7OrTeJIY5KXiO9cTR57FIxSki5ADTsWI6IE2GaFc4GqlIYjT9CxyB4KQSYeCDs4I+TiLcOjoSesoVU5IZYaffZdeSI2hPLaL/suRpSDzhvTPHTHqnIY2RG5SGuY6+XepY6jIGdtoSY4aSc7KWFyk8jlTaIpRwyHI7P90rqKY5WUjZQW4f3vW0mHhpLnbLX32yTndrIjhLsRWSjORW7KLK/epBJDrBmqAWno3LM1BYWyzS+tdA0SwMQpLjJaPprjzcwntuGGwDTa22yUilAOrYX4FI7nHBG6ciE4k9seq02BcekpdBSXtayV4zg4LwSBzcx8F3jgBbrazWnKwPHgrDrpwWBNMhumpyBsTXUU7cyd21SabV1Oe5rSNpJA8dqhWL6T0cRNjy8mzVjzF+l2wfqU2N3Cmm5vA6FtUqPEUI614ALjzWjO52nqCXaCYY6aXlCDa+V+CZKKlnr5g6QarAebG3zWj3npKu7RDABCwZbliX9+7l4XB0dna+BDfkkeHQarAOhKlgBZWcXQQhCABCEIAw5t1H8d0eZMDcBSFCAKK0j8neZLWqFz6GzRk6ms32SR4L1JLTtdtCQy4LG7cO5AHmQ4JWfazfmP+KwMFrPtZvzH/FelTo7HwHcsfNyP1R3JcsTSux5r+Raz7Wb8x/xWfkas+1n/ADJPivSfzcj9UdyPm5H6o7kZYaV2PNfyNWfaz/mSfFBwWs+1m/Mf8V6U+bkfqjuR83I/VHcjLDSux5r+Raz7Wb8x/wAUfItZ9rN+Y/4r0p83I/VHcj5uR+qO5GWGldjzX8i1n2s35j/ig4LWfazfmP8AivSnzcj9UdyPm5H6o7kZYaV2PNQwSs+1m/Mf8Vn5ErPtZvzH/FelPm5H6o7kfNyP1R3Iyw0rseaxglZ9rN+Y/wCKwcEq/tJvzH/Felfm5H6o7kfNyP1R3Iyw0rseaXYFVnbJMf63/FA0fqvXl/G/4r0t83I/VHcs/N2P1R3I1PuGldjzdDohPJ5xe72i4+Klmj3k7NwXNV1RYHGNw7kuipWt2AJBSOaPaLshAyClEbLDJZAWUACEIQAIQhAAhCEACEIQAIQhAAhCEACEIQAIQhAAhCEACEIQAIQhAAhCEACEIQAIQhAAhCEACEIQAIQhA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UUEhQUFhUUFRQUFRQUFRQUFBYYFBQWFhQUFBcYHCggGBwlHBQUITEhJSkrLi4uFx8zODMsNygtLisBCgoKDg0OGxAQGywkICYvLCwsLCw0LCwsLCwsLCwsLCwtLCwsLCwsLCwsLCwsLCwsLCwsLCwsLCwsLCwsLCwsLP/AABEIAOEA4QMBIgACEQEDEQH/xAAcAAABBAMBAAAAAAAAAAAAAAAABAUGBwECAwj/xABLEAABAwICBQcHCgQEBAcAAAABAAIDBBEFIQYSMUFREyJhcYGRsQcyM1JywdEVFiNCU2KSk6GyFEOC8CR0ouFEY9LxJVRzg6Ozwv/EABoBAAEFAQAAAAAAAAAAAAAAAAABAgMEBQb/xAA0EQACAQMDAgIIBQUBAQAAAAAAAQIDBBESITFBURMiBRQjMmFxkfBSgaGxwTNC0eHxNCT/2gAMAwEAAhEDEQA/ALxQhCABCEIAEIQgAQhCABCEIAEIQgAQhCABCEIAEIQgAQhCABCEIAEIQgAQhCABCEIAEIQgAQhCABcauqZE0vkcGtG0k2XPE69kET5ZXarGNLnHq3DiVQ+kWkVRiMt7mKIXDG7Q0Hf0uIVu0tZXE8dOpDXrRpQcpMnmOeUbnalMB7bsyfZamaXE55mFzp5L2IsHFo7m7ky4RQtjbqtsSdriOce1SSiwonbYdS3lb0KC2X5nK3F/cV56aTeBmgqpHN1SZA/YfpXW6wUvoJZWPBJc6228js/1UgGCtvs7dxSlmEMG5qjnc0uwK3u5f3YGx7HOPKMc8EWFtd2zwKcYZ3EZ61951inWGgba1ti6tpGjcFSlcRe2CdWVb8Q1CtcOP4iuQxB/3vxFP7aNpGYC2NA07gFF49Ncof6lX/ERxtW8nLW/EVpPUu364/qKk1Ph7Qb2HctquiadoGQS+sw1cCeoV9OdRFY65wP1j/UUodXOsNv4inyOgaLWA4LFTh7SdgTncU2+BvqVwl7wxPr3/e/EVg1zrbXfiKffk5ttgXOShbwCFWp9hHZXH4hgkrXcXfiKROqX3uS/L77lJnULeAXGTD296mjXproRSsrj8REqque45Fw/rctRUvaDflCd30jrKSPwll9gW0WENvcBWPWKWOCH1S7W2oZYKyaNmtyr2kbtYkZ7rHal+G6dua4NnAc31hzXDptsK3rsKO7PrUcxSlB5rgB07x1FIqdGut0LG6ubWfmbx9/kWxh9fHM3XjcHDo2joI3JSqMw7E56OQPjOsBtG5w9Vw96uHR7GY6uBs0ex2Tm72uHnNPSCsm7s5UHlbo6mzu43EMockIQqRbBCEIAEFC41cmq0lAFXeVfGDJKymB+jjHKzD1nH0bD1be1RCklF7AZ5XHBcMeqzJUTPv50x/Cy4aPBdcGN3m/fw6Bb+811VnTVKgvqc/6TzUljsTXBqXUAJAJOYuB/YUqw8X2gAcR7lHqJ4DekHac7ZDPJP1HPzVn3E3Jsda0YwijrOQCbLEQvtWGxXKWxMttVVywXlA6U7CdqWBgsuMZXfXsFXk2yZRRgNC3auestg9NeRcHQBavC4VFdHHnJJGz23tb4lNk2ldEP+Jh7HX8Esac5cJsSUorljuGoLUzRaWUR/wCJi7XW8U4U2Iwyejljf7D2u/QFOlTnHlMapRfDFRauT2BdS5cHPTY5FaRoYskmmhISwPXN7lLFtDHFMaZbhdqaW9rpS+IFJJIrf33KfUpLBHoaYrqdmQumDFaYPachfsTu6bmptqXggn+9qWk3FkFxSjUi0yB1p1SQcs7J20BxbkKoNv8ARVHMcPVlb5rh1i47k26Q5HLjt+KZY5yHawyIcx462nNa1WCrUWn1M/0cnRq7fI9ENKykWE1OvG13EA94ulq5U6kEIQgATZj0loynNM2k3oygDz3iMtpHdLil2Cus45WufFM2K+cOku8bJVR1B1Rx8V1kJZpIyLqG+SfUdQTkL2yBUvjNmBV7hUxyJOdx079inkb7tWXXWAo9hzpjku73JKw7F3abqky4bRTLu+cAEuIAAuSSAAOJJ2JixvF46VmvIduTGDz3ng0e/YFX+J4pPWm8p1YgebC080cC71j0lT0bWVTfhdyKrcRp7dexMMW0+jaS2mbyzvXzbEO3a7s71G6vGKyo9JMWNP1IuYO8Z/qtcIwt8rtSCMuO8jJrfadsCmuHaDAWNRIT9yPIdrjmeyytN0Lf5/VlRePX44+i+pXowtl7uzO8uNz3ld2UbNw7hdWxTYPSxebEy/EjWPeUtbKwbGgdQAUUvSL6JkisF1a/cpt1GzeO8Lg/C4zmLX4jarsdM07Wg9YCR1OGU0nnxM69UA94RH0i+qYP0eujRVVLiFXB6Kd5A+pJ9I3uPuT9hmnovq1UfJn7RlzH1lu1v6p7xDQdjs4JC0+q/nt79o/VQ3GcHkhOrPGQDseM2Hqd7ipozoV9uv0f+/1I5Rr0d+n1RYkFW17Q+Nwc07HNIIPaFkyKpaOpmpHa9O7Im7ozmx3WNx6Rmp9o/pDHVtJbzZG+fETzm9I9ZvSq9a2lT3W6++SxSrqe3DH0SLjM660LrrdV+Cbk4N2HpUfrqgtJ4XKe3u29ai+MyZutxVikssrVtkMGPyX7/wDdMPK526R4hLqypvrX27gmaMEvt90n9QteG0CC2p5lkv8A0OlvCz2W+AUhUW0F9Cz2G+AUpXKS5N1AhCEgAmbSb0Z6k8pl0m9GepAHnfFY7PA9s363Bc6N17brbvBLsUbzs+JHdZJKOg512k+K6qn/AEkZtdrG5KsEaRa5U4pZOb3KL4FDsBCl9NT3Czq7IaTzuL6V2ST4/jMdJCZZM9zGDa925o953BbtdqAlxAa0FxJyAAFyT0WVT41jJragym/JM5sLeDb+cRxdt7lHb2/iy34XJNUq6I56nSapkqJDPUG7jsH1WN3NaNwUx0U0UdUASy3jg3DY+S3Dg3p37uKS6CaN/wASeWmB/h43ZDZyrm7ulg38TlxVkzVF8hkBkAFNd3On2dP/AJ8CGhQ1eep/3/R0gDImhkTQ1o2ACw/3Wjnk7Vyui6y8F/Jus3TDpXpNHQRNlla9zXP1AIwCbkE7yOCjQ8rNN9hU/hj/AOpTQt6s1mKyhHJLksJCrw+Vim+wqfwx/wDUnzRPTGKvMgiZIzktXW5QNF9a9rWJ4JZ21WC1SjsIpJ8EobIQujpWvaWSNDmnIgi4PWEkc5acoodIurBFNKdDzEHTU13x7XRbXMG8s3uHRtUCeXMc2aF2q9uYI/UHiDwV3QVRaehQXT7RwRg1dOPoybzRjYwnLlGjcL7eG1aVpcvOif17/BlGvQXvw+/kOeiePMq4r5NlZlLHwO5zfund3J2neqapsQfSzNqIt2T27nsPnNPu6QFbtDUsmjZLGdZkjQ5p6Dx6RmOxNubfw5alw/0+BJSq64/E5SOsFGcYbtO9S2WHJRfHTkUyi9xlbgguJHVzuD0f3sSKkbd9+LT7l1xGnJcb8dgyW2HNzy3D3haufILbLCLu0G9Cz2W+AUpUX0I9E32R4BShcs+TWBCEJABMuk3oz1J6TLpN6M9SAKBxkE2HFz/ELhhNQ5rrHoSzGAAG223f4hccMh1rrpqX9NGVXaw8k2wie9slM6TzVCMJhtbaphSOOqAqNdENCRF/KhjPJwspmHnVFy/iImnP8Ry6gVEdHsMdUzR08eWuee71WDN7uwfqQk2leI8vXzPvdsZELOqPI/6i5T7ySUOrDLVOGcjjFH7DPPI63G39Kuf+e3yuf5f+P4HSXiVcPhE9axkbGxRCzIwGtHQFrdcddbhyxsFzUdLrOsuYKEmAyQzyugGkhv8A+YH7HKvYaZtgp95Xnf4OH/MD9jlX0MmQW1ZZ8FfNlG6XnXyOr6ZtlLfJC0B1XbhD4vUPfJkpZ5IXXdWdUPi9Ous+DL8v3G26xMsglcyUXWFjF5hrLtDMM2uALXAtcDsIORBSchYS4G5Km0uwj+EqXw/y3c+Fx3sduvxabjsHFO/kqxizpKN54zQ9/wBKwd4d3p+8plBytDywHPpnB3TybiGv7rh3YqpoMRMFRBUD+XI0n2TzX3/pJWtT/wDot2nz/K/yV0vDq7cMvmpfzSoVjM+ZUqndcZbDmOo7FGMTg96pUFgSvLJBcUkN+sowlnneyfELvi2XetMKOZ9k+IWhL3B9vLYurQj0TfZHgFKFF9CPRN9keAUoXMvk1wQhCQATNpN6M9SeUy6TejPUgDzhjdW9pFs835HrXXAcTBNjke8I0jjF2m+9/iEgwqHnXC6eivKY9aScXktHBHgjapQ+cRwySHZHG+T8DS73KCYKLWsn7SOpIw6q/wDQePxZe9VatPMkivazzsynIJSIy45k3ceJJzK9FYBRCGjpovViZf2nDWce8rznAL8m31nsb3uAXpeokF7A7Mu7JS+kn7q+Zdhtl92YIWA+ywHocVljsnTXWwckwcugehoVSIX5Yj/g4f8AMj9jlW8MmSsPyyO/wUX+Zb+xyrKJ+S2LFex/Nla56MWPkyU08jRu6s6ofF6gLn5KdeRQ86t/9n/9J92vYS/L9xLZeZss0rCzdaErDLRkhYRdYJSiZCSASMfE7ZIx7CPaaQvONQyzXMO1pcw9bSWnwXo6OUBwN968+aSNDayraNgqJbdrifetL0c95L5DJrK+RcmitXyuH00hNy6FoceLmcw/tTdjRyOab/J9WEYZEPVfMP8A5CfekGPVJN73KbGl7R/NlS6qJbIjmP1zW7Mzfd8Uhwusc5ztw1Ts6xvSXEzc58UswKK7js80+IVqaSiSUniCL80F9Cz2G+AUqUW0G9Cz2R4BSlcw+TaXAIQhIKCZdJvRnqT0mXSb0Z6kAeddIWi463+ITXRPsck7Y9tb1v8AEJso47ldFQcsIxZtYeSV4PXHJSHGajXw+qH/ACXHusfco9hFIMlMqXDBJFJHt5SKRg63MIH62TqrSeWVaeFNaSlqWWzojwew9zgV6Onddx6SvMpJ1eBB7rL0ThFaJYIZBnrxMd/pF/1CX0gvdZozWELkax4rW60Dlm4Ism7ptXMkWGZJtYda5jE2faR/jb8VkWOTgCDkQdhB2gqn/KXoL/BvE9O29NKd2fJPP1D907j2cLyU6euajxkfTSk8ZJb5Wqxr6KMNcwn+IabNcCfMdwKrmN2SbaamAzS4FbFGj4UNORtXD2R2c7JTfyOVTWGs1nNbfkrazg2/nbLqBlyR1NODmlq0vEg4iUcJ7no75Tj+0i/G34royo1hdrgQdhFiD1EKifJ9oS7EJ+fdtNEbzSDK+8RtPrH9B2K82U7I2iOJoaxgDWtbkABsAWJWpeHPTnJPNY6m7ieK0PWsrF0wiBozHWFQek8162rI3zyfuKvmSUNBcdjQXHqaL+5eb6ip13SSeu9zvxEn3rR9HrzNj4rKZaugcf8A4bGeL5j/AKyPcuWLNGaV4Ox0VDTMtb6IOI6ZCXn9yj+LzuTopubfxM6v55vBHcTGfalOBnnnP6p8QkVQEtwdvOPsnxCfVexNHaKRfmg3oWeyPAKUqLaDehZ7LfAKUrmHybq4BCEJBQTLpN6M9SekzaTejPUgDzzjn1et/iE1UktiU4447Z1v8Uz05zK6GlN4SMWUc5Jhg9TsN1NcNrCLHpCr3B9ymlD5qkqxRT917FX6a0HIVs7ALNe7lGezJzvEkdisHyT4sJKQwuPOp3m3Hk35t7naw7kh8p+EcrTx1TBd0P0cnExuN2nscT+JQjQ3Hf4SqbIfRu5ko+47f1g59ifNeLQ25RqR9pT+P8l93WCubJAbEG4IuCN4OwroszBXyYa5d7MkjfDM0PikBa5p3g9O48CkpYi6XAmWinNMdG34fPqG7oX86GX1m+q7g4b+9M4cr6xLD4qyndTVGx2bHjzmPHmvb8N4VFY3hUtHO6nnFnNzDtz2nzXt6CtW1r+ItMuV+pMsTWVyctZLtHcFlrqhsEI6ZJPqxs+s4+4bym+ipZKiVkMLS6SQ6rQPE8ANt+hX1ozgMeHU4hjIdK/nTS73O4Dg0bAO3elurjwlhe8/vIqSisscKGiipYGU1OLMYNu9zj5z3HeSVi656yNZY2Bjlk3JWNZYJWpKMCNkZ8pOLchQyAGz5rQt6nZyH8II7VTuC0JnmhhH8x7Qeq93Huunryj6QfxVUWsN4YLsZwcfrv78h0DpTv5LcGJMlW7Y0GKLpc7z3DqGX9RWrQXhUXJ8snb8Onkn+JSNzA2NAA6gLBQ3FbZqR1UR1Tmohi5OeajpR7GS/M9yP1LvFLsI2n2T4hNdQD+qX4Q7M+yfEJare5aUdkX/AKDehZ7LfAKUqLaDehZ7LfAKUrm3ybi4BCEJBQTNpN6M9SeUzaTejPUgDzljOZ/qf4hNEUoDiE5Ywbv7XeNkzAAG/QuhpJ4WDKcd2iSYTOpnh8+Sr/CpL9SmWHSZBWJx2M6osSJHAWua5jxrRvaWPbxa4WIVNaVYC6jqHROuWnnRvP12HYevcekK2oXlGPYVFXU/IyENlZcwyb2u4H7p3jt3KOlUdOXw6li3r6HvwRfya6ViwpJ3WIygef8A6ifDrtwVkGRed8SoJKeV0crSx7Ds8C07xwIU/wBDdPQQ2GsdY7GTHYeAk4H73emXFDD1R4LdWlnzRLM1lyJWkb+0HYVs4qrgq5NgkOlej7MRp9Q2bPGCYZDx9Rx9U/ptSwOWzHZ5bULKeVyLGTTyhn0A0VGHw8pKAauUWcbh3JNP8tpGV+JHuT+6S6TySE5krVsiJZk9T5FdRt5YoL0a6T8qsCTNJpE1CnXUE8pOlwhYaaB30zxaRw/lsO6/rOHcD1LTTLTxsIdDSuDptheM2R8bbnO/QfoqujjkmksNaSSR3W5zirNvb6nqfBapU/7pHfBMLfUzMhiF3PNr7mgZucegDNXVE1lNEynjFmRCwPE7XOPSTcpu0YwJuHQm9jUyj6RwzDRtEbD4neV2kqb3upqs/Ee3CKdzca3iPCOlZWAtUJxeozPWpDUuyOaiOKbTmn04YK0fNLcapp8+spxw12ZtvHvCZ33JAsnLD8ndTST2WUdRvDNDStj0RoL6Fnst8ApSoroIfoGew39oUqXNvk1lwCEISCgmbSb0Z6k8pm0m9GepAHmbGH2eOt/7k3ysuE44u3nn2n+ISfUvuXRUvdSMyrLEjNI7ZZS3DZMh2KIRix7U/wBLU2CuKLcSjX5JnHKAMlzM9je+aaqbELiyWQtJ2qDRjkhcXjcV4lg0OIx6knMlaLRzAZjod6zejuVVaR6OT0cmpOy1/NeM43ji13u2q26fm7Mkqqa1srDDOwSMdkWuFx1jgekJIzlF4W67FmhcOksPdFR6O6X1FJZoPKRfZvzA9g7W+CsPCNPKSawc8wvP1Zcm9jxl32TZi/kvEgL6KQD/AJMp/Rr/AI96geL6O1NMbTwPZbfa7fxC4/VI6VOb8jw+xc9lW3XJecModm1wcNxaQ4fouxXneCoez0b3s9lxb4Jxi0nrG7KmXtdfxUbtqi6DXa9mXq0LV7g0EuIA4kgeKo1+lNadtTL2Ot4JuqKuST0kj3+05zvEoVtUfQRWr6st7GdM6SC4EnKPH1Iud3u80d6gWkGm9RUgsZ9FEdrWHnO9t+3sFh1pnwvBJ6g2ghkk6WtNu12wKbYL5NCCHVrwwbeSjIc8+07YOy6lVGEffefgh+mjR3fP30IRg+ES1MgjgYXuO22xo4uOwDrVr4Bo3Fh7Na4kqSLOkGxgP1Y/jtKeoDDTxcjSxiNm+2ZceLnHNx60zySnWzTnNz24XYp17lz2XBvJUlx5xXGRazDgm6rq9UfolUM8FRRbE9dU2CjVTLcnrKc6qoBFkyWJPap3BqJYpRBkW/et6V4Eh6Wn3LoRYLWBnPv0e8KrUWzLVJ5lueitAvQR+w39oUrUV0E9Az2G/tClS5p8muCEISACZtJ/RHqTymzHotaM9SAPOmLUuZy/mPHv9ySxU/8A3UnqaYGaSM7SdZvWFwbh5B2ZZf2V1NjipTTOevZunUaGP+CyzXT+HcBe2xSMUQyyy3pZSUIOVlorTFblLx2yNUJzUipZdgXOowsA5LaCnITZwhJZQrrZ5HNrbrsyl4rjSkpaJjZU5QxshFUTNhKW7E4UmIOtZwuN4IBCbWZlK2kBQzprGGSqpuIcTwmhmJMlLFc7XNbqHtLLJndoVhp/lvHVK/3kp/cwFJpYwnwgsYTYquJrhsbqfQbDN8ch65X+5LosFw+A/R0sRIOReDIf9ZK70zAFrVWujw8yw2wlcTa95ih+MkDVaA0cGgAdwTfUSOcbkrV9kNkCkVKMeEROTN425JLUxb7bF317JJVzFPjSyxNYiqKgNTDiFQCckvrIHHqWKPDL2JCvQowistj1NLcZhTkoZRZf3xUrmw3Lm2SJ9Pbd2bUPTPga6zRHp4MlpTxm7v6R2k/7J4qacb1rBCNdjBtLtZ3uCo3iVKm5MuWU3UmkXXoM20LRwaB3BSlMOicGrE3qCflx50IIQhAAuVTHrNIXVCAKS8oGGPikEse1pv8AEJuwnFuXFwA0jI34/FW7pNgwmYctyovHsHmo5TJDlxac2uHBwV6yvHby33iyneWirx+PRkwpaN5zuLdCc46YqNaNafwG0dQeQd9/OM9Txs7VYVI6J7Ndkkbxtu1wOXYtWd7Ge6Zzc7OrTeJIY5KXiO9cTR57FIxSki5ADTsWI6IE2GaFc4GqlIYjT9CxyB4KQSYeCDs4I+TiLcOjoSesoVU5IZYaffZdeSI2hPLaL/suRpSDzhvTPHTHqnIY2RG5SGuY6+XepY6jIGdtoSY4aSc7KWFyk8jlTaIpRwyHI7P90rqKY5WUjZQW4f3vW0mHhpLnbLX32yTndrIjhLsRWSjORW7KLK/epBJDrBmqAWno3LM1BYWyzS+tdA0SwMQpLjJaPprjzcwntuGGwDTa22yUilAOrYX4FI7nHBG6ciE4k9seq02BcekpdBSXtayV4zg4LwSBzcx8F3jgBbrazWnKwPHgrDrpwWBNMhumpyBsTXUU7cyd21SabV1Oe5rSNpJA8dqhWL6T0cRNjy8mzVjzF+l2wfqU2N3Cmm5vA6FtUqPEUI614ALjzWjO52nqCXaCYY6aXlCDa+V+CZKKlnr5g6QarAebG3zWj3npKu7RDABCwZbliX9+7l4XB0dna+BDfkkeHQarAOhKlgBZWcXQQhCABCEIAw5t1H8d0eZMDcBSFCAKK0j8neZLWqFz6GzRk6ms32SR4L1JLTtdtCQy4LG7cO5AHmQ4JWfazfmP+KwMFrPtZvzH/FelTo7HwHcsfNyP1R3JcsTSux5r+Raz7Wb8x/xWfkas+1n/ADJPivSfzcj9UdyPm5H6o7kZYaV2PNfyNWfaz/mSfFBwWs+1m/Mf8V6U+bkfqjuR83I/VHcjLDSux5r+Raz7Wb8x/wAUfItZ9rN+Y/4r0p83I/VHcj5uR+qO5GWGldjzX8i1n2s35j/ig4LWfazfmP8AivSnzcj9UdyPm5H6o7kZYaV2PNQwSs+1m/Mf8Vn5ErPtZvzH/FelPm5H6o7kfNyP1R3Iyw0rseaxglZ9rN+Y/wCKwcEq/tJvzH/Felfm5H6o7kfNyP1R3Iyw0rseaXYFVnbJMf63/FA0fqvXl/G/4r0t83I/VHcs/N2P1R3I1PuGldjzdDohPJ5xe72i4+Klmj3k7NwXNV1RYHGNw7kuipWt2AJBSOaPaLshAyClEbLDJZAWUACEIQAIQhAAhCEACEIQAIQhAAhCEACEIQAIQhAAhCEACEIQAIQhAAhCEACEIQAIQhAAhCEACEIQAIQhA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3.bp.blogspot.com/-HlDbnREZoJI/Tbv1ZM6e9xI/AAAAAAAAANk/x8O-XjvOqf8/s1600/Ic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312" y="4541837"/>
            <a:ext cx="2027237" cy="2027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gizmodo.fr/wp-content/uploads/2012/06/installous-5-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2" y="4694237"/>
            <a:ext cx="1722438" cy="172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655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step 9</a:t>
            </a:r>
          </a:p>
        </p:txBody>
      </p:sp>
      <p:sp>
        <p:nvSpPr>
          <p:cNvPr id="3" name="Content Placeholder 2"/>
          <p:cNvSpPr>
            <a:spLocks noGrp="1"/>
          </p:cNvSpPr>
          <p:nvPr>
            <p:ph idx="1"/>
          </p:nvPr>
        </p:nvSpPr>
        <p:spPr/>
        <p:txBody>
          <a:bodyPr>
            <a:normAutofit/>
          </a:bodyPr>
          <a:lstStyle/>
          <a:p>
            <a:r>
              <a:rPr lang="en-US" dirty="0" smtClean="0"/>
              <a:t>Start Safari on the iphone.</a:t>
            </a:r>
          </a:p>
          <a:p>
            <a:endParaRPr lang="en-US" dirty="0"/>
          </a:p>
          <a:p>
            <a:r>
              <a:rPr lang="en-US" dirty="0" smtClean="0"/>
              <a:t>You want to check the bookmarks on the browser for:</a:t>
            </a:r>
          </a:p>
          <a:p>
            <a:endParaRPr lang="en-US" dirty="0"/>
          </a:p>
          <a:p>
            <a:r>
              <a:rPr lang="en-US" dirty="0" smtClean="0"/>
              <a:t>Lima</a:t>
            </a:r>
          </a:p>
          <a:p>
            <a:endParaRPr lang="en-US" dirty="0"/>
          </a:p>
          <a:p>
            <a:r>
              <a:rPr lang="en-US" dirty="0" smtClean="0"/>
              <a:t>This is an alternative to Cydia.</a:t>
            </a:r>
          </a:p>
          <a:p>
            <a:endParaRPr lang="en-US" dirty="0"/>
          </a:p>
          <a:p>
            <a:r>
              <a:rPr lang="en-US" dirty="0" smtClean="0"/>
              <a:t>However, this is a BROWSER based Cydia type so there is no icon.</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68</a:t>
            </a:fld>
            <a:endParaRPr kumimoji="0" lang="en-US"/>
          </a:p>
        </p:txBody>
      </p:sp>
    </p:spTree>
    <p:extLst>
      <p:ext uri="{BB962C8B-B14F-4D97-AF65-F5344CB8AC3E}">
        <p14:creationId xmlns:p14="http://schemas.microsoft.com/office/powerpoint/2010/main" val="35754308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iPhone step 10</a:t>
            </a:r>
          </a:p>
        </p:txBody>
      </p:sp>
      <p:sp>
        <p:nvSpPr>
          <p:cNvPr id="3" name="Content Placeholder 2"/>
          <p:cNvSpPr>
            <a:spLocks noGrp="1"/>
          </p:cNvSpPr>
          <p:nvPr>
            <p:ph idx="1"/>
          </p:nvPr>
        </p:nvSpPr>
        <p:spPr>
          <a:xfrm>
            <a:off x="504031" y="1341437"/>
            <a:ext cx="8568531" cy="4022493"/>
          </a:xfrm>
        </p:spPr>
        <p:txBody>
          <a:bodyPr/>
          <a:lstStyle/>
          <a:p>
            <a:r>
              <a:rPr lang="en-US" dirty="0" smtClean="0"/>
              <a:t>Go to the search menu on the iphone</a:t>
            </a:r>
          </a:p>
          <a:p>
            <a:endParaRPr lang="en-US" dirty="0"/>
          </a:p>
          <a:p>
            <a:r>
              <a:rPr lang="en-US" dirty="0" smtClean="0"/>
              <a:t>Type in:  </a:t>
            </a:r>
            <a:r>
              <a:rPr lang="en-US" dirty="0" err="1" smtClean="0"/>
              <a:t>weblin</a:t>
            </a:r>
            <a:endParaRPr lang="en-US" dirty="0" smtClean="0"/>
          </a:p>
          <a:p>
            <a:endParaRPr lang="en-US" dirty="0"/>
          </a:p>
          <a:p>
            <a:r>
              <a:rPr lang="en-US" dirty="0" smtClean="0"/>
              <a:t>This is an alternative to Cydia, if you see it, you are jailbroken.</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69</a:t>
            </a:fld>
            <a:endParaRPr kumimoji="0" lang="en-US"/>
          </a:p>
        </p:txBody>
      </p:sp>
      <p:pic>
        <p:nvPicPr>
          <p:cNvPr id="3074" name="Picture 2" descr="http://www.jailbreaknation.com/wp-content/uploads/2012/08/webl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112" y="4770437"/>
            <a:ext cx="1524000" cy="155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8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Spyware vs. Stalkerware</a:t>
            </a:r>
            <a:endParaRPr lang="en-US" dirty="0"/>
          </a:p>
        </p:txBody>
      </p:sp>
      <p:sp>
        <p:nvSpPr>
          <p:cNvPr id="2" name="Footer Placeholder 1"/>
          <p:cNvSpPr>
            <a:spLocks noGrp="1"/>
          </p:cNvSpPr>
          <p:nvPr>
            <p:ph type="ftr" sz="quarter" idx="11"/>
          </p:nvPr>
        </p:nvSpPr>
        <p:spPr/>
        <p:txBody>
          <a:bodyPr/>
          <a:lstStyle/>
          <a:p>
            <a:r>
              <a:rPr kumimoji="0" lang="en-US" dirty="0" smtClean="0"/>
              <a:t>Copyright 2015 PI Classroom</a:t>
            </a:r>
            <a:endParaRPr kumimoji="0" lang="en-US" dirty="0"/>
          </a:p>
        </p:txBody>
      </p:sp>
      <p:sp>
        <p:nvSpPr>
          <p:cNvPr id="4" name="Slide Number Placeholder 3"/>
          <p:cNvSpPr>
            <a:spLocks noGrp="1"/>
          </p:cNvSpPr>
          <p:nvPr>
            <p:ph type="sldNum" sz="quarter" idx="12"/>
          </p:nvPr>
        </p:nvSpPr>
        <p:spPr/>
        <p:txBody>
          <a:bodyPr>
            <a:normAutofit/>
          </a:bodyPr>
          <a:lstStyle/>
          <a:p>
            <a:fld id="{D5BBC35B-A44B-4119-B8DA-DE9E3DFADA20}" type="slidenum">
              <a:rPr kumimoji="0" lang="en-US" smtClean="0"/>
              <a:pPr/>
              <a:t>7</a:t>
            </a:fld>
            <a:endParaRPr kumimoji="0" lang="en-US"/>
          </a:p>
        </p:txBody>
      </p:sp>
    </p:spTree>
    <p:extLst>
      <p:ext uri="{BB962C8B-B14F-4D97-AF65-F5344CB8AC3E}">
        <p14:creationId xmlns:p14="http://schemas.microsoft.com/office/powerpoint/2010/main" val="22415237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Droid Spyware Check</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Classroom</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70</a:t>
            </a:fld>
            <a:endParaRPr lang="en-GB"/>
          </a:p>
        </p:txBody>
      </p:sp>
    </p:spTree>
    <p:extLst>
      <p:ext uri="{BB962C8B-B14F-4D97-AF65-F5344CB8AC3E}">
        <p14:creationId xmlns:p14="http://schemas.microsoft.com/office/powerpoint/2010/main" val="2495466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Droid Checking</a:t>
            </a:r>
            <a:endParaRPr lang="en-US" dirty="0"/>
          </a:p>
        </p:txBody>
      </p:sp>
      <p:sp>
        <p:nvSpPr>
          <p:cNvPr id="3" name="Content Placeholder 2"/>
          <p:cNvSpPr>
            <a:spLocks noGrp="1"/>
          </p:cNvSpPr>
          <p:nvPr>
            <p:ph idx="1"/>
          </p:nvPr>
        </p:nvSpPr>
        <p:spPr/>
        <p:txBody>
          <a:bodyPr/>
          <a:lstStyle/>
          <a:p>
            <a:endParaRPr lang="en-US" dirty="0" smtClean="0"/>
          </a:p>
          <a:p>
            <a:r>
              <a:rPr lang="en-US" dirty="0" smtClean="0"/>
              <a:t>This seems like a big issue, to check a Droid for Spyware, but it really isn’t.</a:t>
            </a:r>
          </a:p>
          <a:p>
            <a:endParaRPr lang="en-US" dirty="0" smtClean="0"/>
          </a:p>
          <a:p>
            <a:r>
              <a:rPr lang="en-US" dirty="0"/>
              <a:t>T</a:t>
            </a:r>
            <a:r>
              <a:rPr lang="en-US" dirty="0" smtClean="0"/>
              <a:t>he Droid is very easy to check for spyware.</a:t>
            </a:r>
          </a:p>
          <a:p>
            <a:endParaRPr lang="en-US" dirty="0"/>
          </a:p>
          <a:p>
            <a:r>
              <a:rPr lang="en-US" dirty="0" smtClean="0"/>
              <a:t>But, don’t let your client know how easy!</a:t>
            </a:r>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71</a:t>
            </a:fld>
            <a:endParaRPr lang="en-US" dirty="0"/>
          </a:p>
        </p:txBody>
      </p:sp>
    </p:spTree>
    <p:extLst>
      <p:ext uri="{BB962C8B-B14F-4D97-AF65-F5344CB8AC3E}">
        <p14:creationId xmlns:p14="http://schemas.microsoft.com/office/powerpoint/2010/main" val="30988278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Droid Spyware Check Form</a:t>
            </a:r>
            <a:endParaRPr lang="en-US" dirty="0"/>
          </a:p>
        </p:txBody>
      </p:sp>
      <p:sp>
        <p:nvSpPr>
          <p:cNvPr id="3" name="Content Placeholder 2"/>
          <p:cNvSpPr>
            <a:spLocks noGrp="1"/>
          </p:cNvSpPr>
          <p:nvPr>
            <p:ph idx="1"/>
          </p:nvPr>
        </p:nvSpPr>
        <p:spPr/>
        <p:txBody>
          <a:bodyPr>
            <a:normAutofit/>
          </a:bodyPr>
          <a:lstStyle/>
          <a:p>
            <a:r>
              <a:rPr lang="en-US" dirty="0" smtClean="0"/>
              <a:t>In order to check a droid for spyware, you should have a form that you can use to track everything.</a:t>
            </a:r>
          </a:p>
          <a:p>
            <a:endParaRPr lang="en-US" dirty="0" smtClean="0"/>
          </a:p>
          <a:p>
            <a:r>
              <a:rPr lang="en-US" dirty="0" smtClean="0"/>
              <a:t>Part of this form is the same as your Client Request form, this is because you need to make sure that YOU enter the information about the phone, instead of basing this on what your client says</a:t>
            </a:r>
          </a:p>
          <a:p>
            <a:endParaRPr lang="en-US" dirty="0" smtClean="0"/>
          </a:p>
          <a:p>
            <a:r>
              <a:rPr lang="en-US" dirty="0" smtClean="0"/>
              <a:t>Again, in order to fill out the form, use the screen previous to this that showed how to access the droid information.</a:t>
            </a:r>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72</a:t>
            </a:fld>
            <a:endParaRPr lang="en-US" dirty="0"/>
          </a:p>
        </p:txBody>
      </p:sp>
    </p:spTree>
    <p:extLst>
      <p:ext uri="{BB962C8B-B14F-4D97-AF65-F5344CB8AC3E}">
        <p14:creationId xmlns:p14="http://schemas.microsoft.com/office/powerpoint/2010/main" val="40864917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Droid Spyware Check Form</a:t>
            </a:r>
            <a:endParaRPr lang="en-US" dirty="0"/>
          </a:p>
        </p:txBody>
      </p:sp>
      <p:sp>
        <p:nvSpPr>
          <p:cNvPr id="3" name="Content Placeholder 2"/>
          <p:cNvSpPr>
            <a:spLocks noGrp="1"/>
          </p:cNvSpPr>
          <p:nvPr>
            <p:ph idx="1"/>
          </p:nvPr>
        </p:nvSpPr>
        <p:spPr/>
        <p:txBody>
          <a:bodyPr numCol="2">
            <a:normAutofit/>
          </a:bodyPr>
          <a:lstStyle/>
          <a:p>
            <a:r>
              <a:rPr lang="en-US" dirty="0" smtClean="0"/>
              <a:t>Clients Name</a:t>
            </a:r>
            <a:endParaRPr lang="en-US" dirty="0"/>
          </a:p>
          <a:p>
            <a:r>
              <a:rPr lang="en-US" dirty="0" smtClean="0"/>
              <a:t>Droid Model</a:t>
            </a:r>
            <a:endParaRPr lang="en-US" dirty="0"/>
          </a:p>
          <a:p>
            <a:r>
              <a:rPr lang="en-US" dirty="0" smtClean="0"/>
              <a:t>Droid Carrier</a:t>
            </a:r>
            <a:endParaRPr lang="en-US" dirty="0"/>
          </a:p>
          <a:p>
            <a:r>
              <a:rPr lang="en-US" dirty="0" smtClean="0"/>
              <a:t>Droid </a:t>
            </a:r>
            <a:r>
              <a:rPr lang="en-US" dirty="0"/>
              <a:t>OS </a:t>
            </a:r>
            <a:r>
              <a:rPr lang="en-US" dirty="0" smtClean="0"/>
              <a:t>Version</a:t>
            </a:r>
          </a:p>
          <a:p>
            <a:r>
              <a:rPr lang="en-US" dirty="0" smtClean="0"/>
              <a:t>Droid IMEI</a:t>
            </a:r>
            <a:endParaRPr lang="en-US" dirty="0"/>
          </a:p>
          <a:p>
            <a:r>
              <a:rPr lang="en-US" dirty="0"/>
              <a:t>Passcode on </a:t>
            </a:r>
            <a:r>
              <a:rPr lang="en-US" dirty="0" smtClean="0"/>
              <a:t>Droid</a:t>
            </a:r>
            <a:endParaRPr lang="en-US" dirty="0"/>
          </a:p>
          <a:p>
            <a:r>
              <a:rPr lang="en-US" dirty="0" smtClean="0"/>
              <a:t>Droid number</a:t>
            </a:r>
            <a:endParaRPr lang="en-US" dirty="0"/>
          </a:p>
          <a:p>
            <a:r>
              <a:rPr lang="en-US" dirty="0"/>
              <a:t>Client </a:t>
            </a:r>
            <a:r>
              <a:rPr lang="en-US" dirty="0" smtClean="0"/>
              <a:t>Request</a:t>
            </a:r>
            <a:endParaRPr lang="en-US" dirty="0"/>
          </a:p>
          <a:p>
            <a:r>
              <a:rPr lang="en-US" dirty="0" smtClean="0"/>
              <a:t>Rooted? </a:t>
            </a:r>
            <a:endParaRPr lang="en-US" dirty="0"/>
          </a:p>
          <a:p>
            <a:r>
              <a:rPr lang="en-US" dirty="0"/>
              <a:t>Spyware check Method 1 </a:t>
            </a:r>
          </a:p>
          <a:p>
            <a:r>
              <a:rPr lang="en-US" dirty="0"/>
              <a:t>Spyware check Method 2</a:t>
            </a:r>
          </a:p>
          <a:p>
            <a:r>
              <a:rPr lang="en-US" dirty="0"/>
              <a:t>Spyware check Method 3</a:t>
            </a:r>
          </a:p>
          <a:p>
            <a:r>
              <a:rPr lang="en-US" dirty="0"/>
              <a:t>Spyware check Method </a:t>
            </a:r>
            <a:r>
              <a:rPr lang="en-US" dirty="0" smtClean="0"/>
              <a:t>4</a:t>
            </a:r>
          </a:p>
          <a:p>
            <a:r>
              <a:rPr lang="en-US" dirty="0" smtClean="0"/>
              <a:t>Spyware check Method 5</a:t>
            </a:r>
          </a:p>
          <a:p>
            <a:r>
              <a:rPr lang="en-US" dirty="0" smtClean="0"/>
              <a:t>Notes </a:t>
            </a:r>
            <a:r>
              <a:rPr lang="en-US" dirty="0"/>
              <a:t>on </a:t>
            </a:r>
            <a:r>
              <a:rPr lang="en-US" dirty="0" smtClean="0"/>
              <a:t>Droid</a:t>
            </a:r>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73</a:t>
            </a:fld>
            <a:endParaRPr lang="en-US" dirty="0"/>
          </a:p>
        </p:txBody>
      </p:sp>
    </p:spTree>
    <p:extLst>
      <p:ext uri="{BB962C8B-B14F-4D97-AF65-F5344CB8AC3E}">
        <p14:creationId xmlns:p14="http://schemas.microsoft.com/office/powerpoint/2010/main" val="42699370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Joe’s kinda android 12 step check</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74</a:t>
            </a:fld>
            <a:endParaRPr kumimoji="0" lang="en-US"/>
          </a:p>
        </p:txBody>
      </p:sp>
    </p:spTree>
    <p:extLst>
      <p:ext uri="{BB962C8B-B14F-4D97-AF65-F5344CB8AC3E}">
        <p14:creationId xmlns:p14="http://schemas.microsoft.com/office/powerpoint/2010/main" val="12494207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the Droid</a:t>
            </a:r>
          </a:p>
        </p:txBody>
      </p:sp>
      <p:sp>
        <p:nvSpPr>
          <p:cNvPr id="3" name="Content Placeholder 2"/>
          <p:cNvSpPr>
            <a:spLocks noGrp="1"/>
          </p:cNvSpPr>
          <p:nvPr>
            <p:ph idx="1"/>
          </p:nvPr>
        </p:nvSpPr>
        <p:spPr/>
        <p:txBody>
          <a:bodyPr>
            <a:normAutofit lnSpcReduction="10000"/>
          </a:bodyPr>
          <a:lstStyle/>
          <a:p>
            <a:r>
              <a:rPr lang="en-US" dirty="0" smtClean="0"/>
              <a:t>In order to check the Droid, you will need to install a program called Connectbot.</a:t>
            </a:r>
          </a:p>
          <a:p>
            <a:endParaRPr lang="en-US" dirty="0" smtClean="0"/>
          </a:p>
          <a:p>
            <a:r>
              <a:rPr lang="en-US" dirty="0" smtClean="0"/>
              <a:t>Both of these programs are terminal programs that allow you to open a terminal window on the droid.</a:t>
            </a:r>
          </a:p>
          <a:p>
            <a:endParaRPr lang="en-US" dirty="0"/>
          </a:p>
          <a:p>
            <a:r>
              <a:rPr lang="en-US" dirty="0"/>
              <a:t>Once you open a terminal window, you can now check to see if the phone is rooted.</a:t>
            </a:r>
          </a:p>
          <a:p>
            <a:endParaRPr lang="en-US" dirty="0"/>
          </a:p>
          <a:p>
            <a:r>
              <a:rPr lang="en-US" dirty="0" smtClean="0"/>
              <a:t>You can download or </a:t>
            </a:r>
            <a:r>
              <a:rPr lang="en-US" dirty="0" err="1" smtClean="0"/>
              <a:t>Connectbot</a:t>
            </a:r>
            <a:r>
              <a:rPr lang="en-US" dirty="0" smtClean="0"/>
              <a:t> from the Android Marketplace</a:t>
            </a:r>
          </a:p>
          <a:p>
            <a:endParaRPr lang="en-US" dirty="0"/>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75</a:t>
            </a:fld>
            <a:endParaRPr lang="en-US" dirty="0"/>
          </a:p>
        </p:txBody>
      </p:sp>
    </p:spTree>
    <p:extLst>
      <p:ext uri="{BB962C8B-B14F-4D97-AF65-F5344CB8AC3E}">
        <p14:creationId xmlns:p14="http://schemas.microsoft.com/office/powerpoint/2010/main" val="20455486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Terminal</a:t>
            </a:r>
            <a:endParaRPr lang="en-US" dirty="0"/>
          </a:p>
        </p:txBody>
      </p:sp>
      <p:sp>
        <p:nvSpPr>
          <p:cNvPr id="3" name="Content Placeholder 2"/>
          <p:cNvSpPr>
            <a:spLocks noGrp="1"/>
          </p:cNvSpPr>
          <p:nvPr>
            <p:ph idx="1"/>
          </p:nvPr>
        </p:nvSpPr>
        <p:spPr>
          <a:xfrm>
            <a:off x="292886" y="503237"/>
            <a:ext cx="8568531" cy="4022493"/>
          </a:xfrm>
        </p:spPr>
        <p:txBody>
          <a:bodyPr/>
          <a:lstStyle/>
          <a:p>
            <a:r>
              <a:rPr lang="en-US" dirty="0" smtClean="0"/>
              <a:t>First, on the CLIENTS droid, and look for the Play Store icon and tap on it in order to open it up.</a:t>
            </a:r>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76</a:t>
            </a:fld>
            <a:endParaRPr lang="en-US" dirty="0"/>
          </a:p>
        </p:txBody>
      </p:sp>
      <p:pic>
        <p:nvPicPr>
          <p:cNvPr id="3074" name="Picture 2" descr="http://phandroid.s3.amazonaws.com/wp-content/uploads/2012/03/Google-Play-Stor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512" y="3856037"/>
            <a:ext cx="5467350"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7643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Installing Terminal</a:t>
            </a:r>
          </a:p>
        </p:txBody>
      </p:sp>
      <p:sp>
        <p:nvSpPr>
          <p:cNvPr id="3" name="Content Placeholder 2"/>
          <p:cNvSpPr>
            <a:spLocks noGrp="1"/>
          </p:cNvSpPr>
          <p:nvPr>
            <p:ph idx="1"/>
          </p:nvPr>
        </p:nvSpPr>
        <p:spPr>
          <a:xfrm>
            <a:off x="392112" y="1094229"/>
            <a:ext cx="8568531" cy="4022493"/>
          </a:xfrm>
        </p:spPr>
        <p:txBody>
          <a:bodyPr/>
          <a:lstStyle/>
          <a:p>
            <a:r>
              <a:rPr lang="en-US" dirty="0" smtClean="0"/>
              <a:t>Now, that you have the market open, you want to click on search and type in or Connectbot.</a:t>
            </a:r>
          </a:p>
          <a:p>
            <a:endParaRPr lang="en-US" dirty="0"/>
          </a:p>
          <a:p>
            <a:endParaRPr lang="en-US" dirty="0" smtClean="0"/>
          </a:p>
          <a:p>
            <a:endParaRPr lang="en-US" dirty="0"/>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77</a:t>
            </a:fld>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041" y="5456237"/>
            <a:ext cx="1260078" cy="109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2.bp.blogspot.com/-nT_G6o0TlfY/VDnb_gXmebI/AAAAAAAACGg/SK9NuiuEXIA/s1600/New_Google_Play_Sto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5434" y="2869363"/>
            <a:ext cx="2973818" cy="403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44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Terminal</a:t>
            </a:r>
            <a:endParaRPr lang="en-US" dirty="0"/>
          </a:p>
        </p:txBody>
      </p:sp>
      <p:sp>
        <p:nvSpPr>
          <p:cNvPr id="3" name="Content Placeholder 2"/>
          <p:cNvSpPr>
            <a:spLocks noGrp="1"/>
          </p:cNvSpPr>
          <p:nvPr>
            <p:ph idx="1"/>
          </p:nvPr>
        </p:nvSpPr>
        <p:spPr/>
        <p:txBody>
          <a:bodyPr/>
          <a:lstStyle/>
          <a:p>
            <a:r>
              <a:rPr lang="en-US" dirty="0"/>
              <a:t>Once the app is installed, then just click on the </a:t>
            </a:r>
            <a:r>
              <a:rPr lang="en-US" dirty="0" err="1"/>
              <a:t>Connectbot</a:t>
            </a:r>
            <a:r>
              <a:rPr lang="en-US" dirty="0"/>
              <a:t> </a:t>
            </a:r>
            <a:r>
              <a:rPr lang="en-US" dirty="0" smtClean="0"/>
              <a:t>icon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78</a:t>
            </a:fld>
            <a:endParaRPr lang="en-GB"/>
          </a:p>
        </p:txBody>
      </p:sp>
      <p:pic>
        <p:nvPicPr>
          <p:cNvPr id="7" name="Picture 6"/>
          <p:cNvPicPr>
            <a:picLocks noChangeAspect="1"/>
          </p:cNvPicPr>
          <p:nvPr/>
        </p:nvPicPr>
        <p:blipFill>
          <a:blip r:embed="rId2"/>
          <a:stretch>
            <a:fillRect/>
          </a:stretch>
        </p:blipFill>
        <p:spPr>
          <a:xfrm>
            <a:off x="1506978" y="3551237"/>
            <a:ext cx="7066667" cy="1952381"/>
          </a:xfrm>
          <a:prstGeom prst="rect">
            <a:avLst/>
          </a:prstGeom>
        </p:spPr>
      </p:pic>
    </p:spTree>
    <p:extLst>
      <p:ext uri="{BB962C8B-B14F-4D97-AF65-F5344CB8AC3E}">
        <p14:creationId xmlns:p14="http://schemas.microsoft.com/office/powerpoint/2010/main" val="42559748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a:t>
            </a:r>
            <a:endParaRPr lang="en-US" dirty="0"/>
          </a:p>
        </p:txBody>
      </p:sp>
      <p:sp>
        <p:nvSpPr>
          <p:cNvPr id="3" name="Content Placeholder 2"/>
          <p:cNvSpPr>
            <a:spLocks noGrp="1"/>
          </p:cNvSpPr>
          <p:nvPr>
            <p:ph idx="1"/>
          </p:nvPr>
        </p:nvSpPr>
        <p:spPr>
          <a:xfrm>
            <a:off x="380882" y="427037"/>
            <a:ext cx="8461540" cy="4796544"/>
          </a:xfrm>
        </p:spPr>
        <p:txBody>
          <a:bodyPr/>
          <a:lstStyle/>
          <a:p>
            <a:r>
              <a:rPr lang="en-US" dirty="0" smtClean="0"/>
              <a:t>Once you click on the Connectbot icon, you will then need to choose the option that says SSH.  </a:t>
            </a:r>
          </a:p>
          <a:p>
            <a:endParaRPr lang="en-US" dirty="0" smtClean="0"/>
          </a:p>
          <a:p>
            <a:r>
              <a:rPr lang="en-US" dirty="0" smtClean="0"/>
              <a:t>When you click on it, choose local.</a:t>
            </a:r>
            <a:endParaRPr lang="en-US" dirty="0"/>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79</a:t>
            </a:fld>
            <a:endParaRPr lang="en-US" dirty="0"/>
          </a:p>
        </p:txBody>
      </p:sp>
      <p:pic>
        <p:nvPicPr>
          <p:cNvPr id="5122" name="Picture 2" descr="http://www.linuxlinks.com/portal/content/reviews/Android/Internet/Screenshot-ConnectB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48" y="2585358"/>
            <a:ext cx="2841129" cy="4735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000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Spyware vs. Stalkerware</a:t>
            </a:r>
          </a:p>
        </p:txBody>
      </p:sp>
      <p:sp>
        <p:nvSpPr>
          <p:cNvPr id="3" name="Content Placeholder 2"/>
          <p:cNvSpPr>
            <a:spLocks noGrp="1"/>
          </p:cNvSpPr>
          <p:nvPr>
            <p:ph idx="1"/>
          </p:nvPr>
        </p:nvSpPr>
        <p:spPr/>
        <p:txBody>
          <a:bodyPr/>
          <a:lstStyle/>
          <a:p>
            <a:r>
              <a:rPr lang="en-US" dirty="0" smtClean="0"/>
              <a:t>Spyware is installed by a person after </a:t>
            </a:r>
            <a:r>
              <a:rPr lang="en-US" dirty="0" err="1" smtClean="0"/>
              <a:t>jailbreaking</a:t>
            </a:r>
            <a:r>
              <a:rPr lang="en-US" dirty="0" smtClean="0"/>
              <a:t> or rooting a phone.</a:t>
            </a:r>
          </a:p>
          <a:p>
            <a:endParaRPr lang="en-US" dirty="0" smtClean="0"/>
          </a:p>
          <a:p>
            <a:r>
              <a:rPr lang="en-US" dirty="0" smtClean="0"/>
              <a:t>Stalkerware is installed by the cellphone user for the purpose of Social Networking.</a:t>
            </a:r>
            <a:endParaRPr lang="en-US" dirty="0"/>
          </a:p>
        </p:txBody>
      </p:sp>
      <p:sp>
        <p:nvSpPr>
          <p:cNvPr id="4" name="Footer Placeholder 3"/>
          <p:cNvSpPr>
            <a:spLocks noGrp="1"/>
          </p:cNvSpPr>
          <p:nvPr>
            <p:ph type="ftr" sz="quarter" idx="11"/>
          </p:nvPr>
        </p:nvSpPr>
        <p:spPr/>
        <p:txBody>
          <a:bodyPr/>
          <a:lstStyle/>
          <a:p>
            <a:r>
              <a:rPr kumimoji="0" lang="en-US"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8</a:t>
            </a:fld>
            <a:endParaRPr kumimoji="0" lang="en-US"/>
          </a:p>
        </p:txBody>
      </p:sp>
    </p:spTree>
    <p:extLst>
      <p:ext uri="{BB962C8B-B14F-4D97-AF65-F5344CB8AC3E}">
        <p14:creationId xmlns:p14="http://schemas.microsoft.com/office/powerpoint/2010/main" val="36853681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a:t>
            </a:r>
          </a:p>
        </p:txBody>
      </p:sp>
      <p:sp>
        <p:nvSpPr>
          <p:cNvPr id="3" name="Content Placeholder 2"/>
          <p:cNvSpPr>
            <a:spLocks noGrp="1"/>
          </p:cNvSpPr>
          <p:nvPr>
            <p:ph idx="1"/>
          </p:nvPr>
        </p:nvSpPr>
        <p:spPr>
          <a:xfrm>
            <a:off x="315912" y="1474605"/>
            <a:ext cx="9072563" cy="2727166"/>
          </a:xfrm>
        </p:spPr>
        <p:txBody>
          <a:bodyPr>
            <a:normAutofit/>
          </a:bodyPr>
          <a:lstStyle/>
          <a:p>
            <a:r>
              <a:rPr lang="en-US" dirty="0" smtClean="0"/>
              <a:t>When you choose local, you will see in the box next to it, Enter Nickname.</a:t>
            </a:r>
          </a:p>
          <a:p>
            <a:r>
              <a:rPr lang="en-US" dirty="0" smtClean="0"/>
              <a:t>Tap the box, and then when the keyboard shows on the screen, just press the enter key.</a:t>
            </a:r>
          </a:p>
          <a:p>
            <a:r>
              <a:rPr lang="en-US" dirty="0" smtClean="0"/>
              <a:t>You will see the terminal open up.</a:t>
            </a:r>
            <a:endParaRPr lang="en-US" dirty="0"/>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80</a:t>
            </a:fld>
            <a:endParaRPr lang="en-US" dirty="0"/>
          </a:p>
        </p:txBody>
      </p:sp>
      <p:pic>
        <p:nvPicPr>
          <p:cNvPr id="6146" name="Picture 2" descr="http://www.berryreview.com/wp-content/uploads/2012/03/ConnectBotPlay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2" y="3932237"/>
            <a:ext cx="70104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1</a:t>
            </a:r>
            <a:endParaRPr lang="en-US" dirty="0"/>
          </a:p>
        </p:txBody>
      </p:sp>
      <p:sp>
        <p:nvSpPr>
          <p:cNvPr id="3" name="Content Placeholder 2"/>
          <p:cNvSpPr>
            <a:spLocks noGrp="1"/>
          </p:cNvSpPr>
          <p:nvPr>
            <p:ph idx="1"/>
          </p:nvPr>
        </p:nvSpPr>
        <p:spPr>
          <a:xfrm>
            <a:off x="410950" y="1112837"/>
            <a:ext cx="8461540" cy="4796544"/>
          </a:xfrm>
        </p:spPr>
        <p:txBody>
          <a:bodyPr>
            <a:normAutofit/>
          </a:bodyPr>
          <a:lstStyle/>
          <a:p>
            <a:r>
              <a:rPr lang="en-US" dirty="0" smtClean="0"/>
              <a:t>Now, that you are at the prompt, it is time to check the Droid to see if it is rooted.</a:t>
            </a:r>
          </a:p>
          <a:p>
            <a:endParaRPr lang="en-US" dirty="0" smtClean="0"/>
          </a:p>
          <a:p>
            <a:r>
              <a:rPr lang="en-US" dirty="0" smtClean="0"/>
              <a:t>The very first check is to look at the prompt.</a:t>
            </a:r>
          </a:p>
          <a:p>
            <a:endParaRPr lang="en-US" dirty="0"/>
          </a:p>
          <a:p>
            <a:r>
              <a:rPr lang="en-US" dirty="0" smtClean="0"/>
              <a:t>If you see:   $</a:t>
            </a:r>
          </a:p>
          <a:p>
            <a:r>
              <a:rPr lang="en-US" dirty="0" smtClean="0"/>
              <a:t>Your OK</a:t>
            </a:r>
          </a:p>
          <a:p>
            <a:endParaRPr lang="en-US" dirty="0"/>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81</a:t>
            </a:fld>
            <a:endParaRPr lang="en-US" dirty="0"/>
          </a:p>
        </p:txBody>
      </p:sp>
      <p:pic>
        <p:nvPicPr>
          <p:cNvPr id="7" name="Picture 6"/>
          <p:cNvPicPr>
            <a:picLocks noChangeAspect="1"/>
          </p:cNvPicPr>
          <p:nvPr/>
        </p:nvPicPr>
        <p:blipFill>
          <a:blip r:embed="rId2"/>
          <a:stretch>
            <a:fillRect/>
          </a:stretch>
        </p:blipFill>
        <p:spPr>
          <a:xfrm>
            <a:off x="1517504" y="4920912"/>
            <a:ext cx="7375405" cy="2249066"/>
          </a:xfrm>
          <a:prstGeom prst="rect">
            <a:avLst/>
          </a:prstGeom>
        </p:spPr>
      </p:pic>
    </p:spTree>
    <p:extLst>
      <p:ext uri="{BB962C8B-B14F-4D97-AF65-F5344CB8AC3E}">
        <p14:creationId xmlns:p14="http://schemas.microsoft.com/office/powerpoint/2010/main" val="3250266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1</a:t>
            </a:r>
            <a:endParaRPr lang="en-US" dirty="0"/>
          </a:p>
        </p:txBody>
      </p:sp>
      <p:sp>
        <p:nvSpPr>
          <p:cNvPr id="3" name="Content Placeholder 2"/>
          <p:cNvSpPr>
            <a:spLocks noGrp="1"/>
          </p:cNvSpPr>
          <p:nvPr>
            <p:ph idx="1"/>
          </p:nvPr>
        </p:nvSpPr>
        <p:spPr>
          <a:xfrm>
            <a:off x="504031" y="671973"/>
            <a:ext cx="8568531" cy="4022493"/>
          </a:xfrm>
        </p:spPr>
        <p:txBody>
          <a:bodyPr/>
          <a:lstStyle/>
          <a:p>
            <a:r>
              <a:rPr lang="en-US" dirty="0" smtClean="0"/>
              <a:t>If you see a #</a:t>
            </a:r>
          </a:p>
          <a:p>
            <a:r>
              <a:rPr lang="en-US" dirty="0" smtClean="0"/>
              <a:t>YOUR ROOTED!!!!</a:t>
            </a:r>
            <a:endParaRPr lang="en-US" dirty="0"/>
          </a:p>
        </p:txBody>
      </p:sp>
      <p:sp>
        <p:nvSpPr>
          <p:cNvPr id="4" name="Footer Placeholder 3"/>
          <p:cNvSpPr>
            <a:spLocks noGrp="1"/>
          </p:cNvSpPr>
          <p:nvPr>
            <p:ph type="ftr" sz="quarter" idx="11"/>
          </p:nvPr>
        </p:nvSpPr>
        <p:spPr/>
        <p:txBody>
          <a:bodyPr/>
          <a:lstStyle/>
          <a:p>
            <a:pPr>
              <a:defRPr/>
            </a:pPr>
            <a:r>
              <a:rPr lang="en-US"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82</a:t>
            </a:fld>
            <a:endParaRPr lang="en-GB"/>
          </a:p>
        </p:txBody>
      </p:sp>
      <p:pic>
        <p:nvPicPr>
          <p:cNvPr id="6" name="Picture 5"/>
          <p:cNvPicPr>
            <a:picLocks noChangeAspect="1"/>
          </p:cNvPicPr>
          <p:nvPr/>
        </p:nvPicPr>
        <p:blipFill>
          <a:blip r:embed="rId2"/>
          <a:stretch>
            <a:fillRect/>
          </a:stretch>
        </p:blipFill>
        <p:spPr>
          <a:xfrm>
            <a:off x="1839912" y="3627437"/>
            <a:ext cx="5057143" cy="1857143"/>
          </a:xfrm>
          <a:prstGeom prst="rect">
            <a:avLst/>
          </a:prstGeom>
        </p:spPr>
      </p:pic>
    </p:spTree>
    <p:extLst>
      <p:ext uri="{BB962C8B-B14F-4D97-AF65-F5344CB8AC3E}">
        <p14:creationId xmlns:p14="http://schemas.microsoft.com/office/powerpoint/2010/main" val="5833489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2</a:t>
            </a:r>
            <a:endParaRPr lang="en-US" dirty="0"/>
          </a:p>
        </p:txBody>
      </p:sp>
      <p:sp>
        <p:nvSpPr>
          <p:cNvPr id="3" name="Content Placeholder 2"/>
          <p:cNvSpPr>
            <a:spLocks noGrp="1"/>
          </p:cNvSpPr>
          <p:nvPr>
            <p:ph idx="1"/>
          </p:nvPr>
        </p:nvSpPr>
        <p:spPr/>
        <p:txBody>
          <a:bodyPr/>
          <a:lstStyle/>
          <a:p>
            <a:r>
              <a:rPr lang="en-US" dirty="0" smtClean="0"/>
              <a:t>The second check you need to do is from the terminal window, again, is type:</a:t>
            </a:r>
          </a:p>
          <a:p>
            <a:endParaRPr lang="en-US" dirty="0"/>
          </a:p>
          <a:p>
            <a:r>
              <a:rPr lang="en-US" dirty="0" smtClean="0"/>
              <a:t>cd /data/app-private</a:t>
            </a:r>
          </a:p>
          <a:p>
            <a:endParaRPr lang="en-US" dirty="0"/>
          </a:p>
          <a:p>
            <a:r>
              <a:rPr lang="en-US" dirty="0" smtClean="0"/>
              <a:t>If you can get to that directory, then your ROOTED</a:t>
            </a:r>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83</a:t>
            </a:fld>
            <a:endParaRPr lang="en-US" dirty="0"/>
          </a:p>
        </p:txBody>
      </p:sp>
    </p:spTree>
    <p:extLst>
      <p:ext uri="{BB962C8B-B14F-4D97-AF65-F5344CB8AC3E}">
        <p14:creationId xmlns:p14="http://schemas.microsoft.com/office/powerpoint/2010/main" val="16619848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3</a:t>
            </a:r>
            <a:endParaRPr lang="en-US" dirty="0"/>
          </a:p>
        </p:txBody>
      </p:sp>
      <p:sp>
        <p:nvSpPr>
          <p:cNvPr id="3" name="Content Placeholder 2"/>
          <p:cNvSpPr>
            <a:spLocks noGrp="1"/>
          </p:cNvSpPr>
          <p:nvPr>
            <p:ph idx="1"/>
          </p:nvPr>
        </p:nvSpPr>
        <p:spPr/>
        <p:txBody>
          <a:bodyPr>
            <a:normAutofit lnSpcReduction="10000"/>
          </a:bodyPr>
          <a:lstStyle/>
          <a:p>
            <a:r>
              <a:rPr lang="en-US" dirty="0" smtClean="0"/>
              <a:t>The third check you need to do is from the terminal window, again, is type:</a:t>
            </a:r>
          </a:p>
          <a:p>
            <a:endParaRPr lang="en-US" dirty="0"/>
          </a:p>
          <a:p>
            <a:r>
              <a:rPr lang="en-US" dirty="0" smtClean="0"/>
              <a:t>ls</a:t>
            </a:r>
          </a:p>
          <a:p>
            <a:endParaRPr lang="en-US" dirty="0"/>
          </a:p>
          <a:p>
            <a:r>
              <a:rPr lang="en-US" dirty="0" smtClean="0"/>
              <a:t>Now, pick a file from that list, and you are going to try and copy it to a different directory.</a:t>
            </a:r>
          </a:p>
          <a:p>
            <a:endParaRPr lang="en-US" dirty="0"/>
          </a:p>
          <a:p>
            <a:r>
              <a:rPr lang="en-US" dirty="0" smtClean="0"/>
              <a:t>cp filename /data</a:t>
            </a:r>
          </a:p>
          <a:p>
            <a:endParaRPr lang="en-US" dirty="0"/>
          </a:p>
          <a:p>
            <a:r>
              <a:rPr lang="en-US" dirty="0" smtClean="0"/>
              <a:t>If you can copy the file, then your ROOTED</a:t>
            </a:r>
          </a:p>
        </p:txBody>
      </p:sp>
      <p:sp>
        <p:nvSpPr>
          <p:cNvPr id="4" name="Date Placeholder 3"/>
          <p:cNvSpPr>
            <a:spLocks noGrp="1"/>
          </p:cNvSpPr>
          <p:nvPr>
            <p:ph type="dt" sz="half" idx="10"/>
          </p:nvPr>
        </p:nvSpPr>
        <p:spPr/>
        <p:txBody>
          <a:bodyPr/>
          <a:lstStyle/>
          <a:p>
            <a:fld id="{6E7FB631-7913-465E-8BAF-56D914FA9850}" type="datetime1">
              <a:rPr lang="en-US" smtClean="0"/>
              <a:t>5/2/2015</a:t>
            </a:fld>
            <a:endParaRPr lang="en-US" dirty="0"/>
          </a:p>
        </p:txBody>
      </p:sp>
      <p:sp>
        <p:nvSpPr>
          <p:cNvPr id="5" name="Footer Placeholder 4"/>
          <p:cNvSpPr>
            <a:spLocks noGrp="1"/>
          </p:cNvSpPr>
          <p:nvPr>
            <p:ph type="ftr" sz="quarter" idx="11"/>
          </p:nvPr>
        </p:nvSpPr>
        <p:spPr/>
        <p:txBody>
          <a:bodyPr/>
          <a:lstStyle/>
          <a:p>
            <a:r>
              <a:rPr lang="en-US" dirty="0" smtClean="0"/>
              <a:t>Copyright 2015 PIM LLC</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84</a:t>
            </a:fld>
            <a:endParaRPr lang="en-US" dirty="0"/>
          </a:p>
        </p:txBody>
      </p:sp>
    </p:spTree>
    <p:extLst>
      <p:ext uri="{BB962C8B-B14F-4D97-AF65-F5344CB8AC3E}">
        <p14:creationId xmlns:p14="http://schemas.microsoft.com/office/powerpoint/2010/main" val="18540019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4</a:t>
            </a:r>
            <a:endParaRPr lang="en-US" dirty="0"/>
          </a:p>
        </p:txBody>
      </p:sp>
      <p:sp>
        <p:nvSpPr>
          <p:cNvPr id="3" name="Content Placeholder 2"/>
          <p:cNvSpPr>
            <a:spLocks noGrp="1"/>
          </p:cNvSpPr>
          <p:nvPr>
            <p:ph idx="1"/>
          </p:nvPr>
        </p:nvSpPr>
        <p:spPr/>
        <p:txBody>
          <a:bodyPr>
            <a:normAutofit/>
          </a:bodyPr>
          <a:lstStyle/>
          <a:p>
            <a:r>
              <a:rPr lang="en-US" dirty="0" smtClean="0"/>
              <a:t>Here is the next check that you want to do for spyware on the Droid.</a:t>
            </a:r>
          </a:p>
          <a:p>
            <a:r>
              <a:rPr lang="en-US" dirty="0"/>
              <a:t>On the main screen of the Android device, open your main menu and tap on your </a:t>
            </a:r>
            <a:r>
              <a:rPr lang="en-US" b="1" dirty="0"/>
              <a:t>Settings</a:t>
            </a:r>
            <a:r>
              <a:rPr lang="en-US" dirty="0"/>
              <a:t> icon to bring up your Settings Menu. </a:t>
            </a:r>
          </a:p>
          <a:p>
            <a:r>
              <a:rPr lang="en-US" dirty="0"/>
              <a:t>Once the Settings Menu opens, scroll down through the menu and locate the </a:t>
            </a:r>
            <a:r>
              <a:rPr lang="en-US" b="1" dirty="0"/>
              <a:t>Applications</a:t>
            </a:r>
            <a:r>
              <a:rPr lang="en-US" dirty="0"/>
              <a:t> field. </a:t>
            </a:r>
          </a:p>
          <a:p>
            <a:r>
              <a:rPr lang="en-US" dirty="0"/>
              <a:t>Tap it</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85</a:t>
            </a:fld>
            <a:endParaRPr lang="en-US" dirty="0"/>
          </a:p>
        </p:txBody>
      </p:sp>
    </p:spTree>
    <p:extLst>
      <p:ext uri="{BB962C8B-B14F-4D97-AF65-F5344CB8AC3E}">
        <p14:creationId xmlns:p14="http://schemas.microsoft.com/office/powerpoint/2010/main" val="1256114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4</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86</a:t>
            </a:fld>
            <a:endParaRPr lang="en-GB"/>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5696" y="1874837"/>
            <a:ext cx="3505200" cy="52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9451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4</a:t>
            </a:r>
            <a:endParaRPr lang="en-US" dirty="0"/>
          </a:p>
        </p:txBody>
      </p:sp>
      <p:sp>
        <p:nvSpPr>
          <p:cNvPr id="3" name="Content Placeholder 2"/>
          <p:cNvSpPr>
            <a:spLocks noGrp="1"/>
          </p:cNvSpPr>
          <p:nvPr>
            <p:ph idx="1"/>
          </p:nvPr>
        </p:nvSpPr>
        <p:spPr>
          <a:xfrm>
            <a:off x="407390" y="704872"/>
            <a:ext cx="8568531" cy="4022493"/>
          </a:xfrm>
        </p:spPr>
        <p:txBody>
          <a:bodyPr/>
          <a:lstStyle/>
          <a:p>
            <a:r>
              <a:rPr lang="en-US" dirty="0"/>
              <a:t>In the Application Settings menu, tap on the </a:t>
            </a:r>
            <a:r>
              <a:rPr lang="en-US" b="1" dirty="0"/>
              <a:t>Manage Applications</a:t>
            </a:r>
            <a:r>
              <a:rPr lang="en-US" dirty="0"/>
              <a:t> field.</a:t>
            </a:r>
          </a:p>
          <a:p>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87</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202" y="3023870"/>
            <a:ext cx="2830909" cy="424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42965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4</a:t>
            </a:r>
            <a:endParaRPr lang="en-US" dirty="0"/>
          </a:p>
        </p:txBody>
      </p:sp>
      <p:sp>
        <p:nvSpPr>
          <p:cNvPr id="3" name="Content Placeholder 2"/>
          <p:cNvSpPr>
            <a:spLocks noGrp="1"/>
          </p:cNvSpPr>
          <p:nvPr>
            <p:ph idx="1"/>
          </p:nvPr>
        </p:nvSpPr>
        <p:spPr/>
        <p:txBody>
          <a:bodyPr/>
          <a:lstStyle/>
          <a:p>
            <a:r>
              <a:rPr lang="en-US" dirty="0"/>
              <a:t>In the Manage Applications menu, scroll through the list of applications until you find:</a:t>
            </a:r>
          </a:p>
          <a:p>
            <a:pPr lvl="1"/>
            <a:endParaRPr lang="en-US" b="1" dirty="0" smtClean="0"/>
          </a:p>
          <a:p>
            <a:pPr lvl="1"/>
            <a:r>
              <a:rPr lang="en-US" b="1" dirty="0" smtClean="0"/>
              <a:t>Android</a:t>
            </a:r>
            <a:r>
              <a:rPr lang="en-US" b="1" dirty="0"/>
              <a:t> Toolkit</a:t>
            </a:r>
            <a:r>
              <a:rPr lang="en-US" dirty="0"/>
              <a:t> for </a:t>
            </a:r>
            <a:r>
              <a:rPr lang="en-US" b="1" dirty="0"/>
              <a:t>Mobile Spy Version 5.0</a:t>
            </a:r>
            <a:r>
              <a:rPr lang="en-US" dirty="0"/>
              <a:t> </a:t>
            </a:r>
          </a:p>
          <a:p>
            <a:pPr lvl="1"/>
            <a:r>
              <a:rPr lang="en-US" b="1" dirty="0"/>
              <a:t>Smartphone </a:t>
            </a:r>
            <a:r>
              <a:rPr lang="en-US" dirty="0"/>
              <a:t>for</a:t>
            </a:r>
            <a:r>
              <a:rPr lang="en-US" b="1" dirty="0"/>
              <a:t> Mobile Spy Version 4.0</a:t>
            </a:r>
            <a:r>
              <a:rPr lang="en-US" dirty="0"/>
              <a:t>. </a:t>
            </a:r>
          </a:p>
          <a:p>
            <a:endParaRPr lang="en-US" dirty="0" smtClean="0"/>
          </a:p>
          <a:p>
            <a:r>
              <a:rPr lang="en-US" dirty="0" smtClean="0"/>
              <a:t>If you find either one of these, you have Spyware!</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88</a:t>
            </a:fld>
            <a:endParaRPr lang="en-US" dirty="0"/>
          </a:p>
        </p:txBody>
      </p:sp>
    </p:spTree>
    <p:extLst>
      <p:ext uri="{BB962C8B-B14F-4D97-AF65-F5344CB8AC3E}">
        <p14:creationId xmlns:p14="http://schemas.microsoft.com/office/powerpoint/2010/main" val="18529248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4</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2015 PI Mall LLC</a:t>
            </a:r>
            <a:endParaRPr lang="en-GB" dirty="0"/>
          </a:p>
        </p:txBody>
      </p:sp>
      <p:sp>
        <p:nvSpPr>
          <p:cNvPr id="5" name="Slide Number Placeholder 4"/>
          <p:cNvSpPr>
            <a:spLocks noGrp="1"/>
          </p:cNvSpPr>
          <p:nvPr>
            <p:ph type="sldNum" sz="quarter" idx="12"/>
          </p:nvPr>
        </p:nvSpPr>
        <p:spPr/>
        <p:txBody>
          <a:bodyPr/>
          <a:lstStyle/>
          <a:p>
            <a:pPr>
              <a:defRPr/>
            </a:pPr>
            <a:fld id="{91BDA87C-B084-4C4C-8802-7CB960F2ADF3}" type="slidenum">
              <a:rPr lang="en-GB" smtClean="0"/>
              <a:pPr>
                <a:defRPr/>
              </a:pPr>
              <a:t>89</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12" y="2179637"/>
            <a:ext cx="3200400" cy="480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470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 Signs</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a:t>
            </a:fld>
            <a:endParaRPr kumimoji="0" lang="en-US"/>
          </a:p>
        </p:txBody>
      </p:sp>
    </p:spTree>
    <p:extLst>
      <p:ext uri="{BB962C8B-B14F-4D97-AF65-F5344CB8AC3E}">
        <p14:creationId xmlns:p14="http://schemas.microsoft.com/office/powerpoint/2010/main" val="36179842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5</a:t>
            </a:r>
          </a:p>
        </p:txBody>
      </p:sp>
      <p:sp>
        <p:nvSpPr>
          <p:cNvPr id="3" name="Content Placeholder 2"/>
          <p:cNvSpPr>
            <a:spLocks noGrp="1"/>
          </p:cNvSpPr>
          <p:nvPr>
            <p:ph idx="1"/>
          </p:nvPr>
        </p:nvSpPr>
        <p:spPr/>
        <p:txBody>
          <a:bodyPr>
            <a:normAutofit/>
          </a:bodyPr>
          <a:lstStyle/>
          <a:p>
            <a:r>
              <a:rPr lang="en-US" dirty="0" smtClean="0"/>
              <a:t>Here is the next check that you want to do for spyware on the Droid.</a:t>
            </a:r>
          </a:p>
          <a:p>
            <a:endParaRPr lang="en-US" dirty="0" smtClean="0"/>
          </a:p>
          <a:p>
            <a:r>
              <a:rPr lang="en-US" dirty="0" smtClean="0"/>
              <a:t>On </a:t>
            </a:r>
            <a:r>
              <a:rPr lang="en-US" dirty="0"/>
              <a:t>the main screen of the Android device, open your main menu and tap on your </a:t>
            </a:r>
            <a:r>
              <a:rPr lang="en-US" b="1" dirty="0"/>
              <a:t>Settings</a:t>
            </a:r>
            <a:r>
              <a:rPr lang="en-US" dirty="0"/>
              <a:t> icon to bring up your Settings Menu. </a:t>
            </a:r>
          </a:p>
          <a:p>
            <a:endParaRPr lang="en-US" dirty="0" smtClean="0"/>
          </a:p>
          <a:p>
            <a:r>
              <a:rPr lang="en-US" dirty="0" smtClean="0"/>
              <a:t>Once </a:t>
            </a:r>
            <a:r>
              <a:rPr lang="en-US" dirty="0"/>
              <a:t>the Settings Menu opens, scroll down through the menu and locate the </a:t>
            </a:r>
            <a:r>
              <a:rPr lang="en-US" b="1" dirty="0"/>
              <a:t>Applications</a:t>
            </a:r>
            <a:r>
              <a:rPr lang="en-US" dirty="0"/>
              <a:t> field. </a:t>
            </a:r>
          </a:p>
          <a:p>
            <a:endParaRPr lang="en-US" dirty="0" smtClean="0"/>
          </a:p>
          <a:p>
            <a:r>
              <a:rPr lang="en-US" dirty="0" smtClean="0"/>
              <a:t>Tap </a:t>
            </a:r>
            <a:r>
              <a:rPr lang="en-US" dirty="0"/>
              <a:t>it</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90</a:t>
            </a:fld>
            <a:endParaRPr lang="en-US" dirty="0"/>
          </a:p>
        </p:txBody>
      </p:sp>
    </p:spTree>
    <p:extLst>
      <p:ext uri="{BB962C8B-B14F-4D97-AF65-F5344CB8AC3E}">
        <p14:creationId xmlns:p14="http://schemas.microsoft.com/office/powerpoint/2010/main" val="19299569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5</a:t>
            </a:r>
            <a:endParaRPr lang="en-US" dirty="0"/>
          </a:p>
        </p:txBody>
      </p:sp>
      <p:sp>
        <p:nvSpPr>
          <p:cNvPr id="3" name="Content Placeholder 2"/>
          <p:cNvSpPr>
            <a:spLocks noGrp="1"/>
          </p:cNvSpPr>
          <p:nvPr>
            <p:ph idx="1"/>
          </p:nvPr>
        </p:nvSpPr>
        <p:spPr>
          <a:xfrm>
            <a:off x="392112" y="684464"/>
            <a:ext cx="8568531" cy="4022493"/>
          </a:xfrm>
        </p:spPr>
        <p:txBody>
          <a:bodyPr/>
          <a:lstStyle/>
          <a:p>
            <a:r>
              <a:rPr lang="en-US" dirty="0"/>
              <a:t>In the Application Settings menu, tap on the </a:t>
            </a:r>
            <a:r>
              <a:rPr lang="en-US" b="1" dirty="0"/>
              <a:t>Manage Applications</a:t>
            </a:r>
            <a:r>
              <a:rPr lang="en-US" dirty="0"/>
              <a:t> field.</a:t>
            </a:r>
          </a:p>
          <a:p>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91</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203" y="3398837"/>
            <a:ext cx="2100130" cy="31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94188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5</a:t>
            </a:r>
            <a:endParaRPr lang="en-US" dirty="0"/>
          </a:p>
        </p:txBody>
      </p:sp>
      <p:sp>
        <p:nvSpPr>
          <p:cNvPr id="3" name="Content Placeholder 2"/>
          <p:cNvSpPr>
            <a:spLocks noGrp="1"/>
          </p:cNvSpPr>
          <p:nvPr>
            <p:ph idx="1"/>
          </p:nvPr>
        </p:nvSpPr>
        <p:spPr>
          <a:xfrm>
            <a:off x="348345" y="1531533"/>
            <a:ext cx="8568531" cy="4022493"/>
          </a:xfrm>
        </p:spPr>
        <p:txBody>
          <a:bodyPr/>
          <a:lstStyle/>
          <a:p>
            <a:r>
              <a:rPr lang="en-US" dirty="0"/>
              <a:t>In the Manage Applications menu, scroll through the list of applications until you find:</a:t>
            </a:r>
          </a:p>
          <a:p>
            <a:r>
              <a:rPr lang="en-US" dirty="0" smtClean="0"/>
              <a:t>If you see the </a:t>
            </a:r>
            <a:r>
              <a:rPr lang="en-US" dirty="0"/>
              <a:t>application name “FSXGAD_1.XX.XX.apk”. </a:t>
            </a:r>
          </a:p>
          <a:p>
            <a:endParaRPr lang="en-US" dirty="0" smtClean="0"/>
          </a:p>
          <a:p>
            <a:r>
              <a:rPr lang="en-US" dirty="0" smtClean="0"/>
              <a:t>You have Spyware!</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2015 PIM LLC</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92</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251" y="3932237"/>
            <a:ext cx="2268141" cy="324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866063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Sixth Droid Check</a:t>
            </a:r>
            <a:endParaRPr lang="en-US" dirty="0"/>
          </a:p>
        </p:txBody>
      </p:sp>
      <p:sp>
        <p:nvSpPr>
          <p:cNvPr id="3" name="Content Placeholder 2"/>
          <p:cNvSpPr>
            <a:spLocks noGrp="1"/>
          </p:cNvSpPr>
          <p:nvPr>
            <p:ph idx="1"/>
          </p:nvPr>
        </p:nvSpPr>
        <p:spPr/>
        <p:txBody>
          <a:bodyPr>
            <a:normAutofit/>
          </a:bodyPr>
          <a:lstStyle/>
          <a:p>
            <a:r>
              <a:rPr lang="en-US" dirty="0" smtClean="0"/>
              <a:t>Here is the next check that you want to do for spyware on the Droid.</a:t>
            </a:r>
          </a:p>
          <a:p>
            <a:endParaRPr lang="en-US" dirty="0" smtClean="0"/>
          </a:p>
          <a:p>
            <a:r>
              <a:rPr lang="en-US" dirty="0" smtClean="0"/>
              <a:t>On </a:t>
            </a:r>
            <a:r>
              <a:rPr lang="en-US" dirty="0"/>
              <a:t>the main screen of the Android device, open your main menu and tap on your </a:t>
            </a:r>
            <a:r>
              <a:rPr lang="en-US" b="1" dirty="0"/>
              <a:t>Settings</a:t>
            </a:r>
            <a:r>
              <a:rPr lang="en-US" dirty="0"/>
              <a:t> icon to bring up your Settings Menu. </a:t>
            </a:r>
          </a:p>
          <a:p>
            <a:endParaRPr lang="en-US" dirty="0" smtClean="0"/>
          </a:p>
          <a:p>
            <a:r>
              <a:rPr lang="en-US" dirty="0" smtClean="0"/>
              <a:t>Once </a:t>
            </a:r>
            <a:r>
              <a:rPr lang="en-US" dirty="0"/>
              <a:t>the Settings Menu opens, scroll down through the menu and locate the </a:t>
            </a:r>
            <a:r>
              <a:rPr lang="en-US" b="1" dirty="0"/>
              <a:t>Applications</a:t>
            </a:r>
            <a:r>
              <a:rPr lang="en-US" dirty="0"/>
              <a:t> field. </a:t>
            </a:r>
          </a:p>
          <a:p>
            <a:endParaRPr lang="en-US" dirty="0" smtClean="0"/>
          </a:p>
          <a:p>
            <a:r>
              <a:rPr lang="en-US" dirty="0" smtClean="0"/>
              <a:t>Tap </a:t>
            </a:r>
            <a:r>
              <a:rPr lang="en-US" dirty="0"/>
              <a:t>it</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2015 PI Classroom</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93</a:t>
            </a:fld>
            <a:endParaRPr lang="en-US" dirty="0"/>
          </a:p>
        </p:txBody>
      </p:sp>
    </p:spTree>
    <p:extLst>
      <p:ext uri="{BB962C8B-B14F-4D97-AF65-F5344CB8AC3E}">
        <p14:creationId xmlns:p14="http://schemas.microsoft.com/office/powerpoint/2010/main" val="21743393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6</a:t>
            </a:r>
            <a:endParaRPr lang="en-US" dirty="0"/>
          </a:p>
        </p:txBody>
      </p:sp>
      <p:sp>
        <p:nvSpPr>
          <p:cNvPr id="3" name="Content Placeholder 2"/>
          <p:cNvSpPr>
            <a:spLocks noGrp="1"/>
          </p:cNvSpPr>
          <p:nvPr>
            <p:ph idx="1"/>
          </p:nvPr>
        </p:nvSpPr>
        <p:spPr>
          <a:xfrm>
            <a:off x="163512" y="671973"/>
            <a:ext cx="8568531" cy="4022493"/>
          </a:xfrm>
        </p:spPr>
        <p:txBody>
          <a:bodyPr/>
          <a:lstStyle/>
          <a:p>
            <a:r>
              <a:rPr lang="en-US" dirty="0"/>
              <a:t>In the Application Settings menu, tap on the </a:t>
            </a:r>
            <a:r>
              <a:rPr lang="en-US" b="1" dirty="0"/>
              <a:t>Manage Applications</a:t>
            </a:r>
            <a:r>
              <a:rPr lang="en-US" dirty="0"/>
              <a:t> field.</a:t>
            </a:r>
          </a:p>
          <a:p>
            <a:endParaRPr lang="en-US" dirty="0"/>
          </a:p>
        </p:txBody>
      </p:sp>
      <p:sp>
        <p:nvSpPr>
          <p:cNvPr id="4" name="Footer Placeholder 3"/>
          <p:cNvSpPr>
            <a:spLocks noGrp="1"/>
          </p:cNvSpPr>
          <p:nvPr>
            <p:ph type="ftr" sz="quarter" idx="11"/>
          </p:nvPr>
        </p:nvSpPr>
        <p:spPr/>
        <p:txBody>
          <a:bodyPr/>
          <a:lstStyle/>
          <a:p>
            <a:r>
              <a:rPr lang="en-US" dirty="0" smtClean="0"/>
              <a:t>Copyright 2015 PI Classroom</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94</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203" y="3398837"/>
            <a:ext cx="2100130" cy="314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1604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6</a:t>
            </a:r>
            <a:endParaRPr lang="en-US" dirty="0"/>
          </a:p>
        </p:txBody>
      </p:sp>
      <p:sp>
        <p:nvSpPr>
          <p:cNvPr id="3" name="Content Placeholder 2"/>
          <p:cNvSpPr>
            <a:spLocks noGrp="1"/>
          </p:cNvSpPr>
          <p:nvPr>
            <p:ph idx="1"/>
          </p:nvPr>
        </p:nvSpPr>
        <p:spPr/>
        <p:txBody>
          <a:bodyPr/>
          <a:lstStyle/>
          <a:p>
            <a:r>
              <a:rPr lang="en-US" dirty="0"/>
              <a:t>In the Manage Applications menu, scroll through the list of applications until you find:</a:t>
            </a:r>
          </a:p>
          <a:p>
            <a:r>
              <a:rPr lang="en-US" dirty="0" smtClean="0"/>
              <a:t>If you see the </a:t>
            </a:r>
            <a:r>
              <a:rPr lang="en-US" dirty="0"/>
              <a:t>application name </a:t>
            </a:r>
            <a:r>
              <a:rPr lang="en-US" dirty="0" smtClean="0"/>
              <a:t>“System Sync”.</a:t>
            </a:r>
          </a:p>
          <a:p>
            <a:r>
              <a:rPr lang="en-US" dirty="0" smtClean="0"/>
              <a:t>Or look for “Android System Providers”</a:t>
            </a:r>
            <a:endParaRPr lang="en-US" dirty="0"/>
          </a:p>
          <a:p>
            <a:endParaRPr lang="en-US" dirty="0" smtClean="0"/>
          </a:p>
          <a:p>
            <a:r>
              <a:rPr lang="en-US" dirty="0" smtClean="0"/>
              <a:t>You have Spyware!</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Copyright 2015 PI Classroom</a:t>
            </a:r>
            <a:endParaRPr lang="en-US" dirty="0"/>
          </a:p>
        </p:txBody>
      </p:sp>
      <p:sp>
        <p:nvSpPr>
          <p:cNvPr id="5" name="Slide Number Placeholder 4"/>
          <p:cNvSpPr>
            <a:spLocks noGrp="1"/>
          </p:cNvSpPr>
          <p:nvPr>
            <p:ph type="sldNum" sz="quarter" idx="12"/>
          </p:nvPr>
        </p:nvSpPr>
        <p:spPr/>
        <p:txBody>
          <a:bodyPr/>
          <a:lstStyle/>
          <a:p>
            <a:fld id="{BA9B540C-44DA-4F69-89C9-7C84606640D3}" type="slidenum">
              <a:rPr lang="en-US" smtClean="0"/>
              <a:pPr/>
              <a:t>95</a:t>
            </a:fld>
            <a:endParaRPr lang="en-US" dirty="0"/>
          </a:p>
        </p:txBody>
      </p:sp>
    </p:spTree>
    <p:extLst>
      <p:ext uri="{BB962C8B-B14F-4D97-AF65-F5344CB8AC3E}">
        <p14:creationId xmlns:p14="http://schemas.microsoft.com/office/powerpoint/2010/main" val="18117955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6</a:t>
            </a:r>
            <a:endParaRPr lang="en-US" dirty="0"/>
          </a:p>
        </p:txBody>
      </p:sp>
      <p:sp>
        <p:nvSpPr>
          <p:cNvPr id="3" name="Footer Placeholder 2"/>
          <p:cNvSpPr>
            <a:spLocks noGrp="1"/>
          </p:cNvSpPr>
          <p:nvPr>
            <p:ph type="ftr" sz="quarter" idx="11"/>
          </p:nvPr>
        </p:nvSpPr>
        <p:spPr/>
        <p:txBody>
          <a:bodyPr/>
          <a:lstStyle/>
          <a:p>
            <a:r>
              <a:rPr kumimoji="0" lang="en-US" dirty="0" smtClean="0"/>
              <a:t>Copyright 2015 PI Classroom</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96</a:t>
            </a:fld>
            <a:endParaRPr kumimoji="0" lang="en-US"/>
          </a:p>
        </p:txBody>
      </p:sp>
      <p:sp>
        <p:nvSpPr>
          <p:cNvPr id="4" name="AutoShape 2" descr="data:image/jpeg;base64,/9j/4AAQSkZJRgABAQAAAQABAAD/2wCEAAkGBhQSERQTEBIWFRIUFR8UFRYWGRwaFRgeGBcYFxQVFRYXHiYeFxwjGRcYHy8gJCcrODgsFR4yODAqNSYrLCkBCQoKDQwOGA8PGjUkHx41KTUpKTU1LzUpNS41KzMpKSk1KS81KSwpKS8pNTU1KS0pKSwpKSkpKSkpLCkpKSkpKf/AABEIAHQAwAMBIgACEQEDEQH/xAAcAAACAwEBAQEAAAAAAAAAAAAABQMEBgECBwj/xABIEAACAQIDBAQKBwQJBAMAAAABAgMAEQQSIQUTIjEGFEFRMlNUYXGRkrHR0gcWQnKBlNMjUqGyJDNDYnOTs8HwCBU0ghdjw//EABkBAQEBAQEBAAAAAAAAAAAAAAADAQQCBf/EACsRAQABAgQGAQIHAAAAAAAAAAABAhEDEhRRISJhYpGhBDEyM0FScYGxwf/aAAwDAQACEQMRAD8A+z9b89HW/PS7fx+Oj9tfjRv4/HRe2vxoGPW/PR1vz0u38fjo/bX40b+Px0ftr8aBj1vz0db89Lt/H46P21+NG/j8dH7a/GgY9b89HW/PS7fx+Oj9tfjRv4/HR+2vxoGPW/PR1vz0u38fjo/bX40b+Px0ftr8aBj1vz0db89Lt/H46P21+NG/j8dH7a/GgY9arK9JtqgYvDxvIUiaNmcibc241Aa9xm0JFvPfspzvo/HR+2vxrPdO9kLisHLHC8DTkDd53TTiBYXPK4FBQbpVBhTDN1t5I8+WQCbfMQY3OYxBjlAewvbz0l6fdLpUxrLFPIqbtGUIxA4kDXsO/nSTF9B8VIkgEeHVmSNVInhFivhsbE/8AFa6fZjx4mOZYYZSkkD7wTRBgseHMUsQzsDfPqOy3aKBBsrpFiSc74mbwVkT9oSD+1EfED2cxatp0n6WSrO0WHkEYiTNK+QOSx1CANpout+9rdlYTD9EsZcAiFRuxGT1iIgf0je3sGvbLp6a3e3+i8WJl3qYuONsm7cXVlYXuDbMNdSL35VDHprmi2H9WSobO6W4tZcLv2Zo8SwUBo0XQ6A5ktlbuBPI8q1fSjpL1PDmbIG41Q5mKIudgueR8rFUF9SAeYrIbM+jqCKWKQ4uIiF86KuVdde0uwA/CtNtjZsOIRVOJVCkiyo6OmZWS5U2e6kanQjt8wr3hxMRxIQS9OrYM4kYWYv1YYnd2sApDEgynhFghYga2I01tUcvT7LiMLCY41XEQxy53lKgGUtaJAIirsAO1lvfTursHR2BMOcMuLO5OHbDZTIlhnz55Rp4ZznzaCwFq5iOjsL7lWxhMMIjtDvIxGxgsY2fhzXuAbAgacqo03xfS/DRNIss6oYlDSZgwCg5eZtY+GhIBJAYE2q5htsxyGRY3DGJ93IBfhYKGym47mB076zuN6M4SV5nklQvOVzHeLoE3fAo5BW3S5tLnle1rT7E2RBhVcJiQ2dg7M8iFiQqqWJFtTlufTQZTZ+D328UMQyxFktbV7qqKbjkSbeqrDbEbPFGj2LQq8jP4CuXKZAQBbiFu3kefKsvh9tiwaKRwGAIZUfUZg665f3gD+FTJt91N1nmDd+V76uZD9n98lvSaB0dnSBVOZSxyXQA5hvHaNTysbMp0HmqY7EkGYtLGFRA5bU6FXY3yg2tkI9OlZ4bcbS0sulrcL/YYsn2exiSPSauYXpYVDCTPKWN+NXsQFZVR13ZzIC5a1xr20FvHYV4VQu0bM1ropBdcyhluOZ529IqzJsaRTxSRgWuTYmx3qxFSBexDMKzj7XLKqvJIwSwW6PpbQWOW+gq0OmTxrI7zSXKWEhV7x8auzDg7cv8aBlJgJFRmLLdc5KgG9opRFIQbW0LA+irW0Nk7vOwkyxoXzM/EbLIESyot9bknn+FZF+nsJgSEYghBmZrCT9oWfPdhu+w+fsrh6fpfN1x7662f7RDN9nW5APLsoNXFsl7KZJFQFHY8JLKUjEmVh903/DSuYfZjOsTK6gSIls19XfOVQWHCLJzPfzrKjp6l1PXHuvg6Ppdcptw/ugCuJ07jUWXGOBlCaB/BF7L4A7z6zRjTJg2KI+8jAcRtY3GVZWZFZiRbmp5eaosUDHI0bEErbWxANxcEX56dtZtOmsIAAxRsAqgZX5ISyDweQJJHprzN0zw7Es+IzN2kq/YLAeDyo1ot/R1is2Ol2G8cPZk+Wu/W3DeOHsyfLQaLf13rHnrOfWzDeOHsyfLR9bMN44ezJ8tBo+sUdYrOfW3DeOHsyfLQel2F7Zh7Mny0Gj39G/rODpbhvHD2ZPlo+tmG8cPZk+Wg0e/o39Zz624bxw9mT5aPrbhvHD2ZPloNHv6N/Wc+tmG8cPZk+WuHpdhh/bD2ZPloHPR5F6ph9B/Up/IKYZF7hSvo+/9Fw/+Cn8gphnoLmBwaySKmgzG17f87q7jsGscjJzym17WvpRsjHIsgL2/utfwTRtfGo8hKAf3mv4R81BWyL3ClvSVB1PEaD+pb+Wr+elvSR/6JiP8Jv5aD5nhgMi6fZHuFTogJA7zb11UgfhX7o9wqfDyca/eHvFA8xGy8NG5jeV84NjZARfzEmuYfZmGkcRpK+djYXjAF/Ob0xgjjbETM65mElgBz5DX0VbGzAJUlKgWNrDmL8iT20GMkjAJHcSPUar4z+rb7pqXEycbfePvNVcW/A3ooJ8MBkXT7I9wqaKMFgO8ges1UgfgX7o9wqeCTiW3O499Br8R0HCozZ+SluQ7BejD9BlZFbP4Sg8h2i9MMZjZzE4IitkI5N3feoweNxAjQARWyC1w3cP71BhJYwGI7jb1Gq+MA3bafZNSTycTX/ePvNVsU/A3ooJ8OBkXT7I9wqSw7qrQPwr90e4V73lA82VsiOSNmdipBIAAB5AHt9Ne9qbDjjQsrE2IFiB227vTTvolGvVwSupJvfW9HS8qMObAA5l99Bi7DuFQ4z+rb7po3lRYt+BvRQfS9gy/0aDX+yT+UfCmAkq10cnjOEwyzOu66tCMoYFlbQsbDiXhvc9x7auxw4YjjKK9gCFclbvmUEHMbhDlY6nwjrpaggG118WP4fCj/uyeLH8PhVnDnDiRbZLK2bMWJ8GcKL3NrFBm5cjUEMMBVblBop1biY5WMiuMwCC4UA6c+ZoFhkpf0if+iT/4Te6tVGuHVpLFLWcXL8QGRCm7F+LiL68XIajtUdLY4Oq4rdqtxA2S8l1IzNxCzaNltwk/+vZQfHI34R6B7hXuOexB7jf1VVVtB6B7qdYqZJFtnUkLpmYABt0mUKdOEnNzPP06g0i6XorZhE9zz4hrfv01qc9PF8U3tD4UgtBnC3XLfU5jy3oFufLd/j214jkiygnKL2JXMbXCTac78xH29vPWgryTXJPeb1DO/C3opjJHHumZVBJFwMxuNEuVGbUAlhyOvdSiZ9D6KCxG/CPQPcKkjmsQediD6jVRX0HoHuFGeg2M/TZWRl3Tagjwh2i3dXYOnCqiruibALfMOwWvy9HrrP4OSPdMrsA0l7acsgul2+zdvcK8bQnUquUi+bW1vFQD+bN/GgjlluxPeb+uoZ24T6Kiz15lk0PooLKSaD0D3CvWerOzcQAqcSgB7yhj4SWTS32h4XCPVyqKd493w2zAIeZJNw2e+ttLDlQPdldLlhiWMxlst9cwHM+cV4210qE8WQRldQbkg8vRVAYrUESKr7plUZ1yqQEylToFvrodQR56rvIhlbVTwaXOVGcAA3NxYHXW/MUEGeo8Q/CfRV9FhCrmKFu2zEA8DnXiuLMEF9OfboaixkibhsuQFsp0Ylr8WcFSdANLf786Bzgem0gjVY8KuRAEF3J8EDttztarH14n8lX2zWWwchXDuVNjc6jn/Z8q0HQnorJj1kJxDpkIAA1J0JN791v41GuuabzP5OuacGiimar8Vn68zeSr7Zo+vE/kq+2afH6I5PKpvUOy1+3z1BjvoteNGJxcmYKSAwsDa/Ox0Fxao6mnf+08/wAfaSj67z+Sr7ZqLE9L5ZEZGwq5WBU2c3se41jv+4SeMb1mmWzNmY7EI74eOaVI9XZAWC6X1t5ta6bVPV/j7T6Wliw9hfC4i/bbELb8Lx13dYbyXEfmF/TquNjY/cdY3WI6vlz72zZMt7Zs3dcGm2yehmMlw7YiVpoo80IjujtvRPJu80djxW0NhzzC1OcvgbT6Ud1hvJcR+YX9Ojc4byXEf56fp15xWwMcpxDRpiJIcPI0byhHCjIbEsDqumpB5X1ryvR7aJ3VoMSRNbdEK1num8GXv4OL0U5i+BtPpYVoAuUYfE5T9nrC2/06iMGG8lxH+en6VeukmwsThJoYDJI0s0McuSzK6tL/AGWUkksDp/tUGN2DtCEOZocQgjVXfMrDKrkqjN3AspAPeKc5fA2n0m3OG8lxH5hP06NzhvJcR+YX9OvMvRraSKzvBiVVGCOxVrKSQACfSwH41NjuiG0osQuHaKZpmTeKqXYlbDMRb90nKfODTmL4G0+ke5w3kuI/ML+nRucN5LiPzC/p14wvRzaUhYRwYlsjmN7K5ysqhih7jYg289U9p4LGYbJ1lJot4MybwMuYDmRf0j105y+BtPpf3OG8lxH5hf06DBhvJcR/np+nUTdH9ohEkMOICSFFRsrZWMtt0FPbmzC3pqROjG0zJuxh8TvMm8yZHzZblQ1u64I/DtpzF8DafTu5w3kuI/MJ+nRucN5LiPzC/p1UXZmNOXgm41Z10Oqx3ErehSCD3WNP8H0Dxk2PbCxNOYklWN5zFIqpmUMC8bWK6EaE+enMXwNp9Fe6w3kuI/ML+nRusN5LiPzC/p1XxGx8asTz5Jzh0coZgG3fC2UnNy51a+qO1MwTq2KzkMQuR7kIQHI8wLKP/YU5y+BtPp53WG8lxH5hP06hxEmEXRsNiBf/AO9P0qVzYqZGKOzhlJVgSbgg2II8xFqn22dU+5/vS83iJbNGFOHNVF+Fhh//ABn9J98dfZf+nYDq2KJAvvl/06+NYf8A8Z/SffHX2D/p8e2GxX+Mv+nSmIm92Y/20ft/r7C7KNTYec1T2hLGYZDwngYA6cyptr6TWe6TzMWVb2TLfnoTc307Ta2lJJsdaORVJAZDc3sbgXBsOWv4186v5VNOLkyuKa+L86CvoX0e9N8FgEQzwOcQk5kMiRxuWQxlAgaVgY7E34bX5Xr56w1q5hsEGikkz2MeUlbEkhmC3vy5kaV9RRssH0+hSCOIrLwbNlwRsFy7yVyysBm8EAjXnpypkPpKwuTNkxAlcYMSJZDEvU5FLbvjvxKDzA107b1ik6Pq2Vt6QjKpBMfFd5GjQFQx4SVJzX8HsJ0qSLosbxCR8u9UlbLcnIrNIBdgOGwF7jVh3Gg2S/ShhrtIY595FJi3gQBBFIMYbjrHHdSvcM16Ww9PoetRuwmOHXZowL2C7xCYd08kSlsvhai5F79lY3a2A3L5cxbhVgSLHiF7EAkeomqN6DebW6U4OWaCZGxiSYaPDRRPaLMNyTvZG4iC9gpUcr5r2rRbB6S4abaDYgIqYQYW2OaXdxGZg5mWRYEdgXLogsl763tevkN6L0G+x/TuHEYKaPEiSXESu8kQZEEeHZ5MxMcwbeFcotkK25d1M3+kfCHGYicRzZcXhhFLmjhk3TJkI3cbsVljOTUNbs7q+XXovQfT4PpOhVwznEORtJMYzGONGeOOARZSiMFD3HLla2tJds9KcLioIYpesfsnxcl1CatiHV8ONW8EFeLTTsvWJvXb0H17aXTTC4VYR+1klfC4ASZShhVYCkz24gd7wlcpH4ik2z/pCw+/xxxHWd1icUmKjePKZl3MrPHG4ZwMpVgNGNrdtfOb0UH0jG/SgkuFxqmJ1xE0k24YWyRxYl42nRje+b9npYHwjTYfSrg2xLyvHiVVceuMiyLHmb9gIWjlBfSxBIIJ520r5Deu3oPo2P8ApGikwJhXexS7hsPZYYWjkVpC4LTMd5HcHVVBF1BvUv8A8jYdtp4rFSHEHCzhU3BjikDooS8ciPIAgupKsjXB17xXzS9cvQW9ozI80jRKUjZ2ZEJuVUsSqk9thYX81WNtc0+5S1edMttc4/uV4n7odWH+DX/D1hh/Rn+8f/zpz0P+kabZsbxwRRuJGDkvmuCBawykUpweKi3ZV9Lk6Xb+5bWx/drmXDd59bfJWRNpngpXhxiUUWqjhG/VpsX9L+JkZmMMIzWNhnsCO0XbSqr/AEnzkEbqPUWPhefz0jy4bvPrb5KMuG7z62+SpTh4czeaeKOlj9VPkpNTYfFFAy2BDgBgRzysGH8RTDLhu8+tvkoy4bvPrb5Ktn6S3T98eXW6RvvDIEjDG1xk4bqQUbKSQCtha2lhaxFeYekUi28FgAFsy3BsGW51vcq7Anz13Lhu8+tvkoy4bvPrb5KZ+kt0/fHlSx2NMrAkAWUKAosAByAqram+XDd59bfJRlw3efW3yUz9JNP3x5KLUWpvlw3efW3yUZcN3n1t8lM/STT98eSi1Fqb5cN3n1t8lGXDd59bfJTP0k0/fHkotRam+XDd59bfJRlw3efW3yUz9JNP3x5KLUWpvlw3efW3yUZcN3n1t8lM/STT98eSi1Fqb5cN3n1t8lGXDd59bfJTP0k0/fHkotRam+XDd59bfJRlw3efW3yUz9JNP3x5KlFMdtc4/uVKBhu8+tvkqPaeKRiuUXsLfa79O6+lZe9UcFMkUYVUZom9voWXr0wooqjhctRb3UUUHK6BrRRQe8nPzfA0ZPd8PjRRQeWW1dCa/wDO69dooB47UZNPwv8AxtRRQeQNDXi9FFAUXoooCi9FFAUXoooCi9FFB29F6K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QTEBIWFRIUFR8UFRYWGRwaFRgeGBcYFxQVFRYXHiYeFxwjGRcYHy8gJCcrODgsFR4yODAqNSYrLCkBCQoKDQwOGA8PGjUkHx41KTUpKTU1LzUpNS41KzMpKSk1KS81KSwpKS8pNTU1KS0pKSwpKSkpKSkpLCkpKSkpKf/AABEIAHQAwAMBIgACEQEDEQH/xAAcAAACAwEBAQEAAAAAAAAAAAAABQMEBgECBwj/xABIEAACAQIDBAQKBwQJBAMAAAABAgMAEQQSIQUTIjEGFEFRMlNUYXGRkrHR0gcWQnKBlNMjUqGyJDNDYnOTs8HwCBU0ghdjw//EABkBAQEBAQEBAAAAAAAAAAAAAAADAQQCBf/EACsRAQABAgQGAQIHAAAAAAAAAAABAhEDEhRRISJhYpGhBDEyM0FScYGxwf/aAAwDAQACEQMRAD8A+z9b89HW/PS7fx+Oj9tfjRv4/HRe2vxoGPW/PR1vz0u38fjo/bX40b+Px0ftr8aBj1vz0db89Lt/H46P21+NG/j8dH7a/GgY9b89HW/PS7fx+Oj9tfjRv4/HR+2vxoGPW/PR1vz0u38fjo/bX40b+Px0ftr8aBj1vz0db89Lt/H46P21+NG/j8dH7a/GgY9arK9JtqgYvDxvIUiaNmcibc241Aa9xm0JFvPfspzvo/HR+2vxrPdO9kLisHLHC8DTkDd53TTiBYXPK4FBQbpVBhTDN1t5I8+WQCbfMQY3OYxBjlAewvbz0l6fdLpUxrLFPIqbtGUIxA4kDXsO/nSTF9B8VIkgEeHVmSNVInhFivhsbE/8AFa6fZjx4mOZYYZSkkD7wTRBgseHMUsQzsDfPqOy3aKBBsrpFiSc74mbwVkT9oSD+1EfED2cxatp0n6WSrO0WHkEYiTNK+QOSx1CANpout+9rdlYTD9EsZcAiFRuxGT1iIgf0je3sGvbLp6a3e3+i8WJl3qYuONsm7cXVlYXuDbMNdSL35VDHprmi2H9WSobO6W4tZcLv2Zo8SwUBo0XQ6A5ktlbuBPI8q1fSjpL1PDmbIG41Q5mKIudgueR8rFUF9SAeYrIbM+jqCKWKQ4uIiF86KuVdde0uwA/CtNtjZsOIRVOJVCkiyo6OmZWS5U2e6kanQjt8wr3hxMRxIQS9OrYM4kYWYv1YYnd2sApDEgynhFghYga2I01tUcvT7LiMLCY41XEQxy53lKgGUtaJAIirsAO1lvfTursHR2BMOcMuLO5OHbDZTIlhnz55Rp4ZznzaCwFq5iOjsL7lWxhMMIjtDvIxGxgsY2fhzXuAbAgacqo03xfS/DRNIss6oYlDSZgwCg5eZtY+GhIBJAYE2q5htsxyGRY3DGJ93IBfhYKGym47mB076zuN6M4SV5nklQvOVzHeLoE3fAo5BW3S5tLnle1rT7E2RBhVcJiQ2dg7M8iFiQqqWJFtTlufTQZTZ+D328UMQyxFktbV7qqKbjkSbeqrDbEbPFGj2LQq8jP4CuXKZAQBbiFu3kefKsvh9tiwaKRwGAIZUfUZg665f3gD+FTJt91N1nmDd+V76uZD9n98lvSaB0dnSBVOZSxyXQA5hvHaNTysbMp0HmqY7EkGYtLGFRA5bU6FXY3yg2tkI9OlZ4bcbS0sulrcL/YYsn2exiSPSauYXpYVDCTPKWN+NXsQFZVR13ZzIC5a1xr20FvHYV4VQu0bM1ropBdcyhluOZ529IqzJsaRTxSRgWuTYmx3qxFSBexDMKzj7XLKqvJIwSwW6PpbQWOW+gq0OmTxrI7zSXKWEhV7x8auzDg7cv8aBlJgJFRmLLdc5KgG9opRFIQbW0LA+irW0Nk7vOwkyxoXzM/EbLIESyot9bknn+FZF+nsJgSEYghBmZrCT9oWfPdhu+w+fsrh6fpfN1x7662f7RDN9nW5APLsoNXFsl7KZJFQFHY8JLKUjEmVh903/DSuYfZjOsTK6gSIls19XfOVQWHCLJzPfzrKjp6l1PXHuvg6Ppdcptw/ugCuJ07jUWXGOBlCaB/BF7L4A7z6zRjTJg2KI+8jAcRtY3GVZWZFZiRbmp5eaosUDHI0bEErbWxANxcEX56dtZtOmsIAAxRsAqgZX5ISyDweQJJHprzN0zw7Es+IzN2kq/YLAeDyo1ot/R1is2Ol2G8cPZk+Wu/W3DeOHsyfLQaLf13rHnrOfWzDeOHsyfLR9bMN44ezJ8tBo+sUdYrOfW3DeOHsyfLQel2F7Zh7Mny0Gj39G/rODpbhvHD2ZPlo+tmG8cPZk+Wg0e/o39Zz624bxw9mT5aPrbhvHD2ZPloNHv6N/Wc+tmG8cPZk+WuHpdhh/bD2ZPloHPR5F6ph9B/Up/IKYZF7hSvo+/9Fw/+Cn8gphnoLmBwaySKmgzG17f87q7jsGscjJzym17WvpRsjHIsgL2/utfwTRtfGo8hKAf3mv4R81BWyL3ClvSVB1PEaD+pb+Wr+elvSR/6JiP8Jv5aD5nhgMi6fZHuFTogJA7zb11UgfhX7o9wqfDyca/eHvFA8xGy8NG5jeV84NjZARfzEmuYfZmGkcRpK+djYXjAF/Ob0xgjjbETM65mElgBz5DX0VbGzAJUlKgWNrDmL8iT20GMkjAJHcSPUar4z+rb7pqXEycbfePvNVcW/A3ooJ8MBkXT7I9wqaKMFgO8ges1UgfgX7o9wqeCTiW3O499Br8R0HCozZ+SluQ7BejD9BlZFbP4Sg8h2i9MMZjZzE4IitkI5N3feoweNxAjQARWyC1w3cP71BhJYwGI7jb1Gq+MA3bafZNSTycTX/ePvNVsU/A3ooJ8OBkXT7I9wqSw7qrQPwr90e4V73lA82VsiOSNmdipBIAAB5AHt9Ne9qbDjjQsrE2IFiB227vTTvolGvVwSupJvfW9HS8qMObAA5l99Bi7DuFQ4z+rb7po3lRYt+BvRQfS9gy/0aDX+yT+UfCmAkq10cnjOEwyzOu66tCMoYFlbQsbDiXhvc9x7auxw4YjjKK9gCFclbvmUEHMbhDlY6nwjrpaggG118WP4fCj/uyeLH8PhVnDnDiRbZLK2bMWJ8GcKL3NrFBm5cjUEMMBVblBop1biY5WMiuMwCC4UA6c+ZoFhkpf0if+iT/4Te6tVGuHVpLFLWcXL8QGRCm7F+LiL68XIajtUdLY4Oq4rdqtxA2S8l1IzNxCzaNltwk/+vZQfHI34R6B7hXuOexB7jf1VVVtB6B7qdYqZJFtnUkLpmYABt0mUKdOEnNzPP06g0i6XorZhE9zz4hrfv01qc9PF8U3tD4UgtBnC3XLfU5jy3oFufLd/j214jkiygnKL2JXMbXCTac78xH29vPWgryTXJPeb1DO/C3opjJHHumZVBJFwMxuNEuVGbUAlhyOvdSiZ9D6KCxG/CPQPcKkjmsQediD6jVRX0HoHuFGeg2M/TZWRl3Tagjwh2i3dXYOnCqiruibALfMOwWvy9HrrP4OSPdMrsA0l7acsgul2+zdvcK8bQnUquUi+bW1vFQD+bN/GgjlluxPeb+uoZ24T6Kiz15lk0PooLKSaD0D3CvWerOzcQAqcSgB7yhj4SWTS32h4XCPVyqKd493w2zAIeZJNw2e+ttLDlQPdldLlhiWMxlst9cwHM+cV4210qE8WQRldQbkg8vRVAYrUESKr7plUZ1yqQEylToFvrodQR56rvIhlbVTwaXOVGcAA3NxYHXW/MUEGeo8Q/CfRV9FhCrmKFu2zEA8DnXiuLMEF9OfboaixkibhsuQFsp0Ylr8WcFSdANLf786Bzgem0gjVY8KuRAEF3J8EDttztarH14n8lX2zWWwchXDuVNjc6jn/Z8q0HQnorJj1kJxDpkIAA1J0JN791v41GuuabzP5OuacGiimar8Vn68zeSr7Zo+vE/kq+2afH6I5PKpvUOy1+3z1BjvoteNGJxcmYKSAwsDa/Ox0Fxao6mnf+08/wAfaSj67z+Sr7ZqLE9L5ZEZGwq5WBU2c3se41jv+4SeMb1mmWzNmY7EI74eOaVI9XZAWC6X1t5ta6bVPV/j7T6Wliw9hfC4i/bbELb8Lx13dYbyXEfmF/TquNjY/cdY3WI6vlz72zZMt7Zs3dcGm2yehmMlw7YiVpoo80IjujtvRPJu80djxW0NhzzC1OcvgbT6Ud1hvJcR+YX9Ojc4byXEf56fp15xWwMcpxDRpiJIcPI0byhHCjIbEsDqumpB5X1ryvR7aJ3VoMSRNbdEK1num8GXv4OL0U5i+BtPpYVoAuUYfE5T9nrC2/06iMGG8lxH+en6VeukmwsThJoYDJI0s0McuSzK6tL/AGWUkksDp/tUGN2DtCEOZocQgjVXfMrDKrkqjN3AspAPeKc5fA2n0m3OG8lxH5hP06NzhvJcR+YX9OvMvRraSKzvBiVVGCOxVrKSQACfSwH41NjuiG0osQuHaKZpmTeKqXYlbDMRb90nKfODTmL4G0+ke5w3kuI/ML+nRucN5LiPzC/p14wvRzaUhYRwYlsjmN7K5ysqhih7jYg289U9p4LGYbJ1lJot4MybwMuYDmRf0j105y+BtPpf3OG8lxH5hf06DBhvJcR/np+nUTdH9ohEkMOICSFFRsrZWMtt0FPbmzC3pqROjG0zJuxh8TvMm8yZHzZblQ1u64I/DtpzF8DafTu5w3kuI/MJ+nRucN5LiPzC/p1UXZmNOXgm41Z10Oqx3ErehSCD3WNP8H0Dxk2PbCxNOYklWN5zFIqpmUMC8bWK6EaE+enMXwNp9Fe6w3kuI/ML+nRusN5LiPzC/p1XxGx8asTz5Jzh0coZgG3fC2UnNy51a+qO1MwTq2KzkMQuR7kIQHI8wLKP/YU5y+BtPp53WG8lxH5hP06hxEmEXRsNiBf/AO9P0qVzYqZGKOzhlJVgSbgg2II8xFqn22dU+5/vS83iJbNGFOHNVF+Fhh//ABn9J98dfZf+nYDq2KJAvvl/06+NYf8A8Z/SffHX2D/p8e2GxX+Mv+nSmIm92Y/20ft/r7C7KNTYec1T2hLGYZDwngYA6cyptr6TWe6TzMWVb2TLfnoTc307Ta2lJJsdaORVJAZDc3sbgXBsOWv4186v5VNOLkyuKa+L86CvoX0e9N8FgEQzwOcQk5kMiRxuWQxlAgaVgY7E34bX5Xr56w1q5hsEGikkz2MeUlbEkhmC3vy5kaV9RRssH0+hSCOIrLwbNlwRsFy7yVyysBm8EAjXnpypkPpKwuTNkxAlcYMSJZDEvU5FLbvjvxKDzA107b1ik6Pq2Vt6QjKpBMfFd5GjQFQx4SVJzX8HsJ0qSLosbxCR8u9UlbLcnIrNIBdgOGwF7jVh3Gg2S/ShhrtIY595FJi3gQBBFIMYbjrHHdSvcM16Ww9PoetRuwmOHXZowL2C7xCYd08kSlsvhai5F79lY3a2A3L5cxbhVgSLHiF7EAkeomqN6DebW6U4OWaCZGxiSYaPDRRPaLMNyTvZG4iC9gpUcr5r2rRbB6S4abaDYgIqYQYW2OaXdxGZg5mWRYEdgXLogsl763tevkN6L0G+x/TuHEYKaPEiSXESu8kQZEEeHZ5MxMcwbeFcotkK25d1M3+kfCHGYicRzZcXhhFLmjhk3TJkI3cbsVljOTUNbs7q+XXovQfT4PpOhVwznEORtJMYzGONGeOOARZSiMFD3HLla2tJds9KcLioIYpesfsnxcl1CatiHV8ONW8EFeLTTsvWJvXb0H17aXTTC4VYR+1klfC4ASZShhVYCkz24gd7wlcpH4ik2z/pCw+/xxxHWd1icUmKjePKZl3MrPHG4ZwMpVgNGNrdtfOb0UH0jG/SgkuFxqmJ1xE0k24YWyRxYl42nRje+b9npYHwjTYfSrg2xLyvHiVVceuMiyLHmb9gIWjlBfSxBIIJ520r5Deu3oPo2P8ApGikwJhXexS7hsPZYYWjkVpC4LTMd5HcHVVBF1BvUv8A8jYdtp4rFSHEHCzhU3BjikDooS8ciPIAgupKsjXB17xXzS9cvQW9ozI80jRKUjZ2ZEJuVUsSqk9thYX81WNtc0+5S1edMttc4/uV4n7odWH+DX/D1hh/Rn+8f/zpz0P+kabZsbxwRRuJGDkvmuCBawykUpweKi3ZV9Lk6Xb+5bWx/drmXDd59bfJWRNpngpXhxiUUWqjhG/VpsX9L+JkZmMMIzWNhnsCO0XbSqr/AEnzkEbqPUWPhefz0jy4bvPrb5KMuG7z62+SpTh4czeaeKOlj9VPkpNTYfFFAy2BDgBgRzysGH8RTDLhu8+tvkoy4bvPrb5Ktn6S3T98eXW6RvvDIEjDG1xk4bqQUbKSQCtha2lhaxFeYekUi28FgAFsy3BsGW51vcq7Anz13Lhu8+tvkoy4bvPrb5KZ+kt0/fHlSx2NMrAkAWUKAosAByAqram+XDd59bfJRlw3efW3yUz9JNP3x5KLUWpvlw3efW3yUZcN3n1t8lM/STT98eSi1Fqb5cN3n1t8lGXDd59bfJTP0k0/fHkotRam+XDd59bfJRlw3efW3yUz9JNP3x5KLUWpvlw3efW3yUZcN3n1t8lM/STT98eSi1Fqb5cN3n1t8lGXDd59bfJTP0k0/fHkotRam+XDd59bfJRlw3efW3yUz9JNP3x5KlFMdtc4/uVKBhu8+tvkqPaeKRiuUXsLfa79O6+lZe9UcFMkUYVUZom9voWXr0wooqjhctRb3UUUHK6BrRRQe8nPzfA0ZPd8PjRRQeWW1dCa/wDO69dooB47UZNPwv8AxtRRQeQNDXi9FFAUXoooCi9FFAUXoooCi9FFB29F6KK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http://www.f-secure.com/virus-info/v-pics/trojan_androidos_adsms_a_manage_apps_sil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2" y="2255837"/>
            <a:ext cx="5410200" cy="329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651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7</a:t>
            </a:r>
          </a:p>
        </p:txBody>
      </p:sp>
      <p:sp>
        <p:nvSpPr>
          <p:cNvPr id="3" name="Content Placeholder 2"/>
          <p:cNvSpPr>
            <a:spLocks noGrp="1"/>
          </p:cNvSpPr>
          <p:nvPr>
            <p:ph idx="1"/>
          </p:nvPr>
        </p:nvSpPr>
        <p:spPr/>
        <p:txBody>
          <a:bodyPr/>
          <a:lstStyle/>
          <a:p>
            <a:r>
              <a:rPr lang="en-US" dirty="0" smtClean="0"/>
              <a:t>The following is a list of spyware apps that you can look for that if they are found on the phone, you  have spyware!</a:t>
            </a:r>
          </a:p>
          <a:p>
            <a:endParaRPr lang="en-US" dirty="0"/>
          </a:p>
          <a:p>
            <a:r>
              <a:rPr lang="en-US" dirty="0" smtClean="0"/>
              <a:t>These are running apps, so you follow the same procedure as before.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97</a:t>
            </a:fld>
            <a:endParaRPr kumimoji="0" lang="en-US"/>
          </a:p>
        </p:txBody>
      </p:sp>
    </p:spTree>
    <p:extLst>
      <p:ext uri="{BB962C8B-B14F-4D97-AF65-F5344CB8AC3E}">
        <p14:creationId xmlns:p14="http://schemas.microsoft.com/office/powerpoint/2010/main" val="16110947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Droid Check step 7</a:t>
            </a:r>
            <a:endParaRPr lang="en-US" dirty="0"/>
          </a:p>
        </p:txBody>
      </p:sp>
      <p:sp>
        <p:nvSpPr>
          <p:cNvPr id="3" name="Content Placeholder 2"/>
          <p:cNvSpPr>
            <a:spLocks noGrp="1"/>
          </p:cNvSpPr>
          <p:nvPr>
            <p:ph idx="1"/>
          </p:nvPr>
        </p:nvSpPr>
        <p:spPr/>
        <p:txBody>
          <a:bodyPr/>
          <a:lstStyle/>
          <a:p>
            <a:r>
              <a:rPr lang="en-US" dirty="0"/>
              <a:t>Android System Log---running app</a:t>
            </a:r>
          </a:p>
          <a:p>
            <a:r>
              <a:rPr lang="en-US" dirty="0" err="1"/>
              <a:t>Superuser</a:t>
            </a:r>
            <a:r>
              <a:rPr lang="en-US" dirty="0"/>
              <a:t>---running app (rooting of Android)</a:t>
            </a:r>
          </a:p>
          <a:p>
            <a:r>
              <a:rPr lang="en-US" dirty="0"/>
              <a:t>SIM Toolkit---running app</a:t>
            </a:r>
          </a:p>
          <a:p>
            <a:r>
              <a:rPr lang="en-US" dirty="0"/>
              <a:t>GPS Settings---running app</a:t>
            </a:r>
          </a:p>
          <a:p>
            <a:r>
              <a:rPr lang="en-US" dirty="0"/>
              <a:t>Android Toolkit---running app</a:t>
            </a:r>
          </a:p>
          <a:p>
            <a:r>
              <a:rPr lang="en-US" dirty="0"/>
              <a:t>Smartphone---running app</a:t>
            </a:r>
          </a:p>
          <a:p>
            <a:r>
              <a:rPr lang="en-US" dirty="0" err="1"/>
              <a:t>speach</a:t>
            </a:r>
            <a:r>
              <a:rPr lang="en-US" dirty="0"/>
              <a:t> recorder tips---running app</a:t>
            </a:r>
          </a:p>
          <a:p>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98</a:t>
            </a:fld>
            <a:endParaRPr kumimoji="0" lang="en-US"/>
          </a:p>
        </p:txBody>
      </p:sp>
    </p:spTree>
    <p:extLst>
      <p:ext uri="{BB962C8B-B14F-4D97-AF65-F5344CB8AC3E}">
        <p14:creationId xmlns:p14="http://schemas.microsoft.com/office/powerpoint/2010/main" val="39281259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Droid Check step </a:t>
            </a:r>
            <a:r>
              <a:rPr lang="en-US" dirty="0" smtClean="0"/>
              <a:t>8</a:t>
            </a:r>
            <a:endParaRPr lang="en-US" dirty="0"/>
          </a:p>
        </p:txBody>
      </p:sp>
      <p:sp>
        <p:nvSpPr>
          <p:cNvPr id="3" name="Content Placeholder 2"/>
          <p:cNvSpPr>
            <a:spLocks noGrp="1"/>
          </p:cNvSpPr>
          <p:nvPr>
            <p:ph idx="1"/>
          </p:nvPr>
        </p:nvSpPr>
        <p:spPr/>
        <p:txBody>
          <a:bodyPr>
            <a:normAutofit/>
          </a:bodyPr>
          <a:lstStyle/>
          <a:p>
            <a:r>
              <a:rPr lang="en-US" dirty="0" smtClean="0"/>
              <a:t>This step will be a very through check for spyware.</a:t>
            </a:r>
          </a:p>
          <a:p>
            <a:endParaRPr lang="en-US" dirty="0"/>
          </a:p>
          <a:p>
            <a:r>
              <a:rPr lang="en-US" dirty="0" smtClean="0"/>
              <a:t>You will need to get to the list of Applications running on the android phone.</a:t>
            </a:r>
          </a:p>
          <a:p>
            <a:endParaRPr lang="en-US" dirty="0"/>
          </a:p>
          <a:p>
            <a:r>
              <a:rPr lang="en-US" dirty="0" smtClean="0"/>
              <a:t>Once there you will click on each application that you see.</a:t>
            </a:r>
            <a:endParaRPr lang="en-US" dirty="0"/>
          </a:p>
        </p:txBody>
      </p:sp>
      <p:sp>
        <p:nvSpPr>
          <p:cNvPr id="4" name="Footer Placeholder 3"/>
          <p:cNvSpPr>
            <a:spLocks noGrp="1"/>
          </p:cNvSpPr>
          <p:nvPr>
            <p:ph type="ftr" sz="quarter" idx="11"/>
          </p:nvPr>
        </p:nvSpPr>
        <p:spPr/>
        <p:txBody>
          <a:bodyPr/>
          <a:lstStyle/>
          <a:p>
            <a:r>
              <a:rPr kumimoji="0" lang="en-US" dirty="0" smtClean="0"/>
              <a:t>Copyright 2015 PI Classroom</a:t>
            </a:r>
            <a:endParaRPr kumimoji="0" lang="en-US" dirty="0"/>
          </a:p>
        </p:txBody>
      </p:sp>
      <p:sp>
        <p:nvSpPr>
          <p:cNvPr id="5" name="Slide Number Placeholder 4"/>
          <p:cNvSpPr>
            <a:spLocks noGrp="1"/>
          </p:cNvSpPr>
          <p:nvPr>
            <p:ph type="sldNum" sz="quarter" idx="12"/>
          </p:nvPr>
        </p:nvSpPr>
        <p:spPr/>
        <p:txBody>
          <a:bodyPr/>
          <a:lstStyle/>
          <a:p>
            <a:fld id="{D5BBC35B-A44B-4119-B8DA-DE9E3DFADA20}" type="slidenum">
              <a:rPr kumimoji="0" lang="en-US" smtClean="0"/>
              <a:pPr/>
              <a:t>99</a:t>
            </a:fld>
            <a:endParaRPr kumimoji="0" lang="en-US"/>
          </a:p>
        </p:txBody>
      </p:sp>
    </p:spTree>
    <p:extLst>
      <p:ext uri="{BB962C8B-B14F-4D97-AF65-F5344CB8AC3E}">
        <p14:creationId xmlns:p14="http://schemas.microsoft.com/office/powerpoint/2010/main" val="948894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16828</TotalTime>
  <Words>5688</Words>
  <Application>Microsoft Office PowerPoint</Application>
  <PresentationFormat>Custom</PresentationFormat>
  <Paragraphs>966</Paragraphs>
  <Slides>120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120</vt:i4>
      </vt:variant>
    </vt:vector>
  </HeadingPairs>
  <TitlesOfParts>
    <vt:vector size="126" baseType="lpstr">
      <vt:lpstr>Arial</vt:lpstr>
      <vt:lpstr>Calibri</vt:lpstr>
      <vt:lpstr>Calibri Light</vt:lpstr>
      <vt:lpstr>Times New Roman</vt:lpstr>
      <vt:lpstr>Wingdings</vt:lpstr>
      <vt:lpstr>Celestial</vt:lpstr>
      <vt:lpstr>Scali conference 2015 Check a cell phone for Spyware</vt:lpstr>
      <vt:lpstr>Copyright</vt:lpstr>
      <vt:lpstr>Joe Seanor</vt:lpstr>
      <vt:lpstr>NOTE</vt:lpstr>
      <vt:lpstr>Cell Phone Spyware Checking…why?</vt:lpstr>
      <vt:lpstr>Cell Phone Spyware Checking</vt:lpstr>
      <vt:lpstr>Spyware vs. Stalkerware</vt:lpstr>
      <vt:lpstr>Spyware vs. Stalkerware</vt:lpstr>
      <vt:lpstr>Spyware Signs</vt:lpstr>
      <vt:lpstr>Spyware signs</vt:lpstr>
      <vt:lpstr>Spyware signs</vt:lpstr>
      <vt:lpstr>Spyware signs</vt:lpstr>
      <vt:lpstr>Spyware signs</vt:lpstr>
      <vt:lpstr>Spyware signs</vt:lpstr>
      <vt:lpstr>Ownership</vt:lpstr>
      <vt:lpstr>Ownership</vt:lpstr>
      <vt:lpstr>Ownership</vt:lpstr>
      <vt:lpstr>Ownership</vt:lpstr>
      <vt:lpstr>Ownership</vt:lpstr>
      <vt:lpstr>Ownership</vt:lpstr>
      <vt:lpstr>Ownership</vt:lpstr>
      <vt:lpstr>Ownership</vt:lpstr>
      <vt:lpstr>Cases</vt:lpstr>
      <vt:lpstr>Checking for Spyware Case</vt:lpstr>
      <vt:lpstr>Pricing for Spyware Check</vt:lpstr>
      <vt:lpstr>Clients</vt:lpstr>
      <vt:lpstr>Clients</vt:lpstr>
      <vt:lpstr>Clients – – Spouses</vt:lpstr>
      <vt:lpstr>Clients – – Spouses</vt:lpstr>
      <vt:lpstr>Client Questions</vt:lpstr>
      <vt:lpstr>Clients – – Business Owners</vt:lpstr>
      <vt:lpstr>Clients – – Business Owners—IDEA!!!!</vt:lpstr>
      <vt:lpstr>Clients – – Business Owners—IDEA!!!!</vt:lpstr>
      <vt:lpstr>Contract</vt:lpstr>
      <vt:lpstr>Contract</vt:lpstr>
      <vt:lpstr>Documents</vt:lpstr>
      <vt:lpstr>Documents</vt:lpstr>
      <vt:lpstr>SpyWare</vt:lpstr>
      <vt:lpstr>spyware</vt:lpstr>
      <vt:lpstr>FlexiSpy </vt:lpstr>
      <vt:lpstr>Mobile Spy</vt:lpstr>
      <vt:lpstr>Eblaster</vt:lpstr>
      <vt:lpstr>Checking an iPhone</vt:lpstr>
      <vt:lpstr>iPhone Request</vt:lpstr>
      <vt:lpstr>iPhone Request Form</vt:lpstr>
      <vt:lpstr>iPhone spyware check</vt:lpstr>
      <vt:lpstr>iPhone spyware check</vt:lpstr>
      <vt:lpstr>What if the The phone is Jailbroken!!</vt:lpstr>
      <vt:lpstr>Checking the iPhone IOS6 and below</vt:lpstr>
      <vt:lpstr>Checking the iPhone IOS6 and below</vt:lpstr>
      <vt:lpstr>Checking the iPhone IOS6 and below</vt:lpstr>
      <vt:lpstr>Checking the iPhone IOS7  and up</vt:lpstr>
      <vt:lpstr>Checking the iPhone IOS7  and up</vt:lpstr>
      <vt:lpstr>Checking the iPhone IOS7  and up</vt:lpstr>
      <vt:lpstr>Checking the iPhone IOS7  and up</vt:lpstr>
      <vt:lpstr>Checking the iPhone IOS7  and up</vt:lpstr>
      <vt:lpstr>Checking the iPhone IOS7  and up</vt:lpstr>
      <vt:lpstr>Joe’s iPhone 10 step check</vt:lpstr>
      <vt:lpstr>Checking the iPhone</vt:lpstr>
      <vt:lpstr>Checking the iPhone Step 1</vt:lpstr>
      <vt:lpstr>Checking the iPhone Step 2</vt:lpstr>
      <vt:lpstr>Checking the iPhone Step 3</vt:lpstr>
      <vt:lpstr>Checking the iPhone Step 4</vt:lpstr>
      <vt:lpstr>Checking the iPhone Step 5</vt:lpstr>
      <vt:lpstr>Checking the iPhone step 6</vt:lpstr>
      <vt:lpstr>Checking the iPhone step 7</vt:lpstr>
      <vt:lpstr>Checking the iPhone step 8</vt:lpstr>
      <vt:lpstr>Checking the iPhone step 9</vt:lpstr>
      <vt:lpstr>Checking the iPhone step 10</vt:lpstr>
      <vt:lpstr>Droid Spyware Check</vt:lpstr>
      <vt:lpstr>Droid Checking</vt:lpstr>
      <vt:lpstr>Droid Spyware Check Form</vt:lpstr>
      <vt:lpstr>Droid Spyware Check Form</vt:lpstr>
      <vt:lpstr>Joe’s kinda android 12 step check</vt:lpstr>
      <vt:lpstr>Checking the Droid</vt:lpstr>
      <vt:lpstr>Installing Terminal</vt:lpstr>
      <vt:lpstr>Installing Terminal</vt:lpstr>
      <vt:lpstr>Installing Terminal</vt:lpstr>
      <vt:lpstr>Terminal</vt:lpstr>
      <vt:lpstr>Terminal</vt:lpstr>
      <vt:lpstr>Droid Check step 1</vt:lpstr>
      <vt:lpstr>Droid Check step 1</vt:lpstr>
      <vt:lpstr>Droid Check step 2</vt:lpstr>
      <vt:lpstr>Droid Check step 3</vt:lpstr>
      <vt:lpstr>Droid Check step 4</vt:lpstr>
      <vt:lpstr>Droid Check step 4</vt:lpstr>
      <vt:lpstr>Droid Check step 4</vt:lpstr>
      <vt:lpstr>Droid Check step 4</vt:lpstr>
      <vt:lpstr>Droid Check step 4</vt:lpstr>
      <vt:lpstr>Droid Check step 5</vt:lpstr>
      <vt:lpstr>Droid Check step 5</vt:lpstr>
      <vt:lpstr>Droid Check step 5</vt:lpstr>
      <vt:lpstr>Sixth Droid Check</vt:lpstr>
      <vt:lpstr>Droid Check step 6</vt:lpstr>
      <vt:lpstr>Droid Check step 6</vt:lpstr>
      <vt:lpstr>Droid Check step 6</vt:lpstr>
      <vt:lpstr>Droid Check step 7</vt:lpstr>
      <vt:lpstr>Droid Check step 7</vt:lpstr>
      <vt:lpstr>Droid Check step 8</vt:lpstr>
      <vt:lpstr>Droid Check step 8</vt:lpstr>
      <vt:lpstr>Droid Check step 8</vt:lpstr>
      <vt:lpstr>Droid Check step 9</vt:lpstr>
      <vt:lpstr>Droid Check step 9</vt:lpstr>
      <vt:lpstr>Droid Check step 9</vt:lpstr>
      <vt:lpstr>Droid Check step 9</vt:lpstr>
      <vt:lpstr>Droid Check step 9</vt:lpstr>
      <vt:lpstr>Droid Check step 9</vt:lpstr>
      <vt:lpstr>Droid Check step 10</vt:lpstr>
      <vt:lpstr>Droid Check step 10</vt:lpstr>
      <vt:lpstr>Droid Check step 11</vt:lpstr>
      <vt:lpstr>Droid Check step 12</vt:lpstr>
      <vt:lpstr>Android Checks</vt:lpstr>
      <vt:lpstr>Reports</vt:lpstr>
      <vt:lpstr>Reports</vt:lpstr>
      <vt:lpstr>Reports</vt:lpstr>
      <vt:lpstr>reports</vt:lpstr>
      <vt:lpstr>reports</vt:lpstr>
      <vt:lpstr>iPhone Spyware Report</vt:lpstr>
      <vt:lpstr>Droid Spyware Check Report</vt:lpstr>
      <vt:lpstr>Make them sign a contract first!!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Bluetooth hacks</dc:title>
  <dc:creator>Joe</dc:creator>
  <cp:lastModifiedBy>Joe Seanor</cp:lastModifiedBy>
  <cp:revision>872</cp:revision>
  <cp:lastPrinted>2010-12-08T18:23:10Z</cp:lastPrinted>
  <dcterms:modified xsi:type="dcterms:W3CDTF">2015-05-02T17:48:32Z</dcterms:modified>
</cp:coreProperties>
</file>